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handoutMasterIdLst>
    <p:handoutMasterId r:id="rId51"/>
  </p:handoutMasterIdLst>
  <p:sldIdLst>
    <p:sldId id="332" r:id="rId2"/>
    <p:sldId id="359" r:id="rId3"/>
    <p:sldId id="358" r:id="rId4"/>
    <p:sldId id="381" r:id="rId5"/>
    <p:sldId id="355" r:id="rId6"/>
    <p:sldId id="356" r:id="rId7"/>
    <p:sldId id="390" r:id="rId8"/>
    <p:sldId id="391" r:id="rId9"/>
    <p:sldId id="392" r:id="rId10"/>
    <p:sldId id="393" r:id="rId11"/>
    <p:sldId id="394" r:id="rId12"/>
    <p:sldId id="395" r:id="rId13"/>
    <p:sldId id="401" r:id="rId14"/>
    <p:sldId id="418" r:id="rId15"/>
    <p:sldId id="421" r:id="rId16"/>
    <p:sldId id="423" r:id="rId17"/>
    <p:sldId id="424" r:id="rId18"/>
    <p:sldId id="420" r:id="rId19"/>
    <p:sldId id="405" r:id="rId20"/>
    <p:sldId id="417" r:id="rId21"/>
    <p:sldId id="409" r:id="rId22"/>
    <p:sldId id="425" r:id="rId23"/>
    <p:sldId id="406" r:id="rId24"/>
    <p:sldId id="363" r:id="rId25"/>
    <p:sldId id="365" r:id="rId26"/>
    <p:sldId id="367" r:id="rId27"/>
    <p:sldId id="382" r:id="rId28"/>
    <p:sldId id="374" r:id="rId29"/>
    <p:sldId id="375" r:id="rId30"/>
    <p:sldId id="357" r:id="rId31"/>
    <p:sldId id="385" r:id="rId32"/>
    <p:sldId id="386" r:id="rId33"/>
    <p:sldId id="387" r:id="rId34"/>
    <p:sldId id="419" r:id="rId35"/>
    <p:sldId id="410" r:id="rId36"/>
    <p:sldId id="411" r:id="rId37"/>
    <p:sldId id="412" r:id="rId38"/>
    <p:sldId id="413" r:id="rId39"/>
    <p:sldId id="426" r:id="rId40"/>
    <p:sldId id="361" r:id="rId41"/>
    <p:sldId id="379" r:id="rId42"/>
    <p:sldId id="414" r:id="rId43"/>
    <p:sldId id="416" r:id="rId44"/>
    <p:sldId id="415" r:id="rId45"/>
    <p:sldId id="378" r:id="rId46"/>
    <p:sldId id="345" r:id="rId47"/>
    <p:sldId id="376" r:id="rId48"/>
    <p:sldId id="37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ADBF"/>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5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844EC5-D158-4B98-BCEC-4AA787AEBC7F}" type="datetimeFigureOut">
              <a:rPr lang="en-US" smtClean="0"/>
              <a:t>3/11/2019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18628C-F411-41E0-A044-D92E18195EC2}" type="slidenum">
              <a:rPr lang="en-US" smtClean="0"/>
              <a:t>‹#›</a:t>
            </a:fld>
            <a:endParaRPr lang="en-US"/>
          </a:p>
        </p:txBody>
      </p:sp>
    </p:spTree>
    <p:extLst>
      <p:ext uri="{BB962C8B-B14F-4D97-AF65-F5344CB8AC3E}">
        <p14:creationId xmlns:p14="http://schemas.microsoft.com/office/powerpoint/2010/main" val="8444081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C800DC-2043-4C9A-9938-795B70B3C754}" type="datetimeFigureOut">
              <a:rPr lang="en-US" smtClean="0"/>
              <a:t>3/11/2019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1BAACB-FDDD-49E6-97C7-7CFCC3935BD2}" type="slidenum">
              <a:rPr lang="en-US" smtClean="0"/>
              <a:t>‹#›</a:t>
            </a:fld>
            <a:endParaRPr lang="en-US"/>
          </a:p>
        </p:txBody>
      </p:sp>
    </p:spTree>
    <p:extLst>
      <p:ext uri="{BB962C8B-B14F-4D97-AF65-F5344CB8AC3E}">
        <p14:creationId xmlns:p14="http://schemas.microsoft.com/office/powerpoint/2010/main" val="300913388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1508950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1BAACB-FDDD-49E6-97C7-7CFCC3935BD2}" type="slidenum">
              <a:rPr lang="en-US" smtClean="0"/>
              <a:t>20</a:t>
            </a:fld>
            <a:endParaRPr lang="en-US"/>
          </a:p>
        </p:txBody>
      </p:sp>
    </p:spTree>
    <p:extLst>
      <p:ext uri="{BB962C8B-B14F-4D97-AF65-F5344CB8AC3E}">
        <p14:creationId xmlns:p14="http://schemas.microsoft.com/office/powerpoint/2010/main" val="195529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1BAACB-FDDD-49E6-97C7-7CFCC3935BD2}" type="slidenum">
              <a:rPr lang="en-US" smtClean="0"/>
              <a:t>26</a:t>
            </a:fld>
            <a:endParaRPr lang="en-US"/>
          </a:p>
        </p:txBody>
      </p:sp>
    </p:spTree>
    <p:extLst>
      <p:ext uri="{BB962C8B-B14F-4D97-AF65-F5344CB8AC3E}">
        <p14:creationId xmlns:p14="http://schemas.microsoft.com/office/powerpoint/2010/main" val="2854267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1BAACB-FDDD-49E6-97C7-7CFCC3935BD2}" type="slidenum">
              <a:rPr lang="en-US" smtClean="0"/>
              <a:t>27</a:t>
            </a:fld>
            <a:endParaRPr lang="en-US"/>
          </a:p>
        </p:txBody>
      </p:sp>
    </p:spTree>
    <p:extLst>
      <p:ext uri="{BB962C8B-B14F-4D97-AF65-F5344CB8AC3E}">
        <p14:creationId xmlns:p14="http://schemas.microsoft.com/office/powerpoint/2010/main" val="812951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1BAACB-FDDD-49E6-97C7-7CFCC3935BD2}" type="slidenum">
              <a:rPr lang="en-US" smtClean="0"/>
              <a:t>33</a:t>
            </a:fld>
            <a:endParaRPr lang="en-US"/>
          </a:p>
        </p:txBody>
      </p:sp>
    </p:spTree>
    <p:extLst>
      <p:ext uri="{BB962C8B-B14F-4D97-AF65-F5344CB8AC3E}">
        <p14:creationId xmlns:p14="http://schemas.microsoft.com/office/powerpoint/2010/main" val="1845937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1BAACB-FDDD-49E6-97C7-7CFCC3935BD2}" type="slidenum">
              <a:rPr lang="en-US" smtClean="0"/>
              <a:t>43</a:t>
            </a:fld>
            <a:endParaRPr lang="en-US"/>
          </a:p>
        </p:txBody>
      </p:sp>
    </p:spTree>
    <p:extLst>
      <p:ext uri="{BB962C8B-B14F-4D97-AF65-F5344CB8AC3E}">
        <p14:creationId xmlns:p14="http://schemas.microsoft.com/office/powerpoint/2010/main" val="2880946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FDFA0826-E590-4B0F-8D64-840A0E1F9A92}" type="datetime1">
              <a:rPr lang="en-US" smtClean="0"/>
              <a:t>3/11/2019</a:t>
            </a:fld>
            <a:endParaRPr lang="en-US"/>
          </a:p>
        </p:txBody>
      </p:sp>
      <p:sp>
        <p:nvSpPr>
          <p:cNvPr id="8" name="Footer Placeholder 7"/>
          <p:cNvSpPr>
            <a:spLocks noGrp="1"/>
          </p:cNvSpPr>
          <p:nvPr>
            <p:ph type="ftr" sz="quarter" idx="15"/>
          </p:nvPr>
        </p:nvSpPr>
        <p:spPr/>
        <p:txBody>
          <a:bodyPr/>
          <a:lstStyle>
            <a:lvl1pPr>
              <a:defRPr>
                <a:solidFill>
                  <a:srgbClr val="5F5F5F"/>
                </a:solidFill>
              </a:defRPr>
            </a:lvl1pPr>
          </a:lstStyle>
          <a:p>
            <a:endParaRPr lang="en-US"/>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0" name="TextBox 9"/>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61002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AF03490D-08FB-451A-BFDA-05A576B8B28B}" type="datetime1">
              <a:rPr lang="en-US" smtClean="0"/>
              <a:t>3/11/2019</a:t>
            </a:fld>
            <a:endParaRPr lang="en-US"/>
          </a:p>
        </p:txBody>
      </p:sp>
      <p:sp>
        <p:nvSpPr>
          <p:cNvPr id="5" name="Footer Placeholder 4"/>
          <p:cNvSpPr>
            <a:spLocks noGrp="1"/>
          </p:cNvSpPr>
          <p:nvPr>
            <p:ph type="ftr" sz="quarter" idx="11"/>
          </p:nvPr>
        </p:nvSpPr>
        <p:spPr/>
        <p:txBody>
          <a:bodyPr/>
          <a:lstStyle>
            <a:lvl1pPr>
              <a:defRPr>
                <a:solidFill>
                  <a:srgbClr val="5F5F5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E4AD020B-917B-4E20-9493-F12A225B3429}" type="slidenum">
              <a:rPr lang="en-US" smtClean="0"/>
              <a:t>‹#›</a:t>
            </a:fld>
            <a:endParaRPr lang="en-US"/>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3335633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768BC6-34E0-4D6C-BB84-46D60A663637}"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Tree>
    <p:extLst>
      <p:ext uri="{BB962C8B-B14F-4D97-AF65-F5344CB8AC3E}">
        <p14:creationId xmlns:p14="http://schemas.microsoft.com/office/powerpoint/2010/main" val="77348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2D827E3-1EE6-439C-9F7A-1267F5115640}"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54519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A18A4CD3-F197-4B2C-9E7F-C148A4B7FE32}"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Tree>
    <p:extLst>
      <p:ext uri="{BB962C8B-B14F-4D97-AF65-F5344CB8AC3E}">
        <p14:creationId xmlns:p14="http://schemas.microsoft.com/office/powerpoint/2010/main" val="393413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04625868-C675-427A-9C64-51B1D0A58CF8}"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289254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1E24BEEC-D317-4270-9CF3-8AF7E82A4089}"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27235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38DD3642-ACCA-4306-B233-7E124AA6A5EB}"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1574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ADB8CE-4705-44BE-AE88-FB2BC58C9840}"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52829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7761EDF-1A6F-4DA5-8B8B-3A59DBB9A87E}"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6056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C77670-E6B0-4AC7-A175-D3B257402C40}"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48594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11AC91F0-CFDE-4EF1-B3AE-83832DD9CCCD}" type="datetime1">
              <a:rPr lang="en-US" smtClean="0"/>
              <a:t>3/11/2019</a:t>
            </a:fld>
            <a:endParaRPr lang="en-US"/>
          </a:p>
        </p:txBody>
      </p:sp>
      <p:sp>
        <p:nvSpPr>
          <p:cNvPr id="8" name="Footer Placeholder 7"/>
          <p:cNvSpPr>
            <a:spLocks noGrp="1"/>
          </p:cNvSpPr>
          <p:nvPr>
            <p:ph type="ftr" sz="quarter" idx="11"/>
          </p:nvPr>
        </p:nvSpPr>
        <p:spPr/>
        <p:txBody>
          <a:bodyPr/>
          <a:lstStyle>
            <a:lvl1pPr>
              <a:defRPr>
                <a:solidFill>
                  <a:srgbClr val="5F5F5F"/>
                </a:solidFill>
              </a:defRPr>
            </a:lvl1pPr>
          </a:lstStyle>
          <a:p>
            <a:endParaRPr lang="en-US"/>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extBox 8"/>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60859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1FEA3254-34BD-4576-9802-FB5C3B8203DD}" type="datetime1">
              <a:rPr lang="en-US" smtClean="0"/>
              <a:t>3/11/2019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AD020B-917B-4E20-9493-F12A225B3429}" type="slidenum">
              <a:rPr lang="en-US" smtClean="0"/>
              <a:t>‹#›</a:t>
            </a:fld>
            <a:endParaRPr lang="en-US"/>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52323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C3C7F4E-FE6A-4967-B61E-2BC1873C23F8}" type="datetime1">
              <a:rPr lang="en-US" smtClean="0"/>
              <a:t>3/11/2019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AD020B-917B-4E20-9493-F12A225B3429}"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417679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831B24-B553-4BB7-B553-43996DEBBF53}" type="datetime1">
              <a:rPr lang="en-US" smtClean="0"/>
              <a:t>3/11/2019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AD020B-917B-4E20-9493-F12A225B3429}" type="slidenum">
              <a:rPr lang="en-US" smtClean="0"/>
              <a:t>‹#›</a:t>
            </a:fld>
            <a:endParaRPr lang="en-US"/>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04409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F6100-1DAB-46EB-A975-D3076BC720D7}" type="datetime1">
              <a:rPr lang="en-US" smtClean="0"/>
              <a:t>3/11/2019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AD020B-917B-4E20-9493-F12A225B3429}" type="slidenum">
              <a:rPr lang="en-US" smtClean="0"/>
              <a:t>‹#›</a:t>
            </a:fld>
            <a:endParaRPr lang="en-US"/>
          </a:p>
        </p:txBody>
      </p:sp>
    </p:spTree>
    <p:extLst>
      <p:ext uri="{BB962C8B-B14F-4D97-AF65-F5344CB8AC3E}">
        <p14:creationId xmlns:p14="http://schemas.microsoft.com/office/powerpoint/2010/main" val="241502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824C0D-ACF2-4EDF-BED3-DE73B2F53C41}"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50588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A5728B-BA66-4EC9-95A3-4051F7881D5A}"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416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499B66-B32D-4432-9239-1EFB4FAC9A1C}"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49841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11BAB-1898-4544-9D6C-EFE1DF1EBA71}"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67138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917C2DA2-3E28-4FF1-B621-D3E0E2FC7CFB}"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9" name="Picture Placeholder 2"/>
          <p:cNvSpPr>
            <a:spLocks noGrp="1"/>
          </p:cNvSpPr>
          <p:nvPr>
            <p:ph type="pic" idx="13"/>
          </p:nvPr>
        </p:nvSpPr>
        <p:spPr bwMode="gray">
          <a:xfrm>
            <a:off x="4533492" y="1850231"/>
            <a:ext cx="5248055"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66798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EDCF8733-1D5F-4688-9BBA-259882B3E0AD}"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9" name="Picture Placeholder 2"/>
          <p:cNvSpPr>
            <a:spLocks noGrp="1"/>
          </p:cNvSpPr>
          <p:nvPr>
            <p:ph type="pic" idx="13"/>
          </p:nvPr>
        </p:nvSpPr>
        <p:spPr bwMode="gray">
          <a:xfrm>
            <a:off x="6749431" y="1013144"/>
            <a:ext cx="3963169"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388312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E4AD020B-917B-4E20-9493-F12A225B3429}" type="slidenum">
              <a:rPr lang="en-US" smtClean="0"/>
              <a:t>‹#›</a:t>
            </a:fld>
            <a:endParaRPr lang="en-US"/>
          </a:p>
        </p:txBody>
      </p:sp>
      <p:sp>
        <p:nvSpPr>
          <p:cNvPr id="6" name="Rectangle 5" descr="Full slide 4-color photo can be inserted here" title="Title Slide with Picture"/>
          <p:cNvSpPr/>
          <p:nvPr/>
        </p:nvSpPr>
        <p:spPr bwMode="hidden">
          <a:xfrm>
            <a:off x="1" y="451"/>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3" name="Date Placeholder 2"/>
          <p:cNvSpPr>
            <a:spLocks noGrp="1"/>
          </p:cNvSpPr>
          <p:nvPr>
            <p:ph type="dt" sz="half" idx="10"/>
          </p:nvPr>
        </p:nvSpPr>
        <p:spPr/>
        <p:txBody>
          <a:bodyPr/>
          <a:lstStyle>
            <a:lvl1pPr>
              <a:defRPr>
                <a:solidFill>
                  <a:schemeClr val="tx1"/>
                </a:solidFill>
              </a:defRPr>
            </a:lvl1pPr>
          </a:lstStyle>
          <a:p>
            <a:fld id="{D80F7BD4-6F6E-452C-84C6-C9B4C72D4FAF}" type="datetime1">
              <a:rPr lang="en-US" smtClean="0"/>
              <a:t>3/11/2019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3" y="739776"/>
            <a:ext cx="9603701"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3" y="3429452"/>
            <a:ext cx="9603701"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83222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B6D88C05-92F3-4B44-8FC0-E8BC19971845}"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9" name="Picture Placeholder 2"/>
          <p:cNvSpPr>
            <a:spLocks noGrp="1"/>
          </p:cNvSpPr>
          <p:nvPr>
            <p:ph type="pic" idx="13"/>
          </p:nvPr>
        </p:nvSpPr>
        <p:spPr bwMode="gray">
          <a:xfrm>
            <a:off x="4533493" y="1975104"/>
            <a:ext cx="5250023"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1634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929A0DB9-F062-4AFE-8971-7783ECE1758A}"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020B-917B-4E20-9493-F12A225B3429}" type="slidenum">
              <a:rPr lang="en-US" smtClean="0"/>
              <a:t>‹#›</a:t>
            </a:fld>
            <a:endParaRPr lang="en-US"/>
          </a:p>
        </p:txBody>
      </p:sp>
      <p:sp>
        <p:nvSpPr>
          <p:cNvPr id="9" name="Picture Placeholder 2"/>
          <p:cNvSpPr>
            <a:spLocks noGrp="1"/>
          </p:cNvSpPr>
          <p:nvPr>
            <p:ph type="pic" idx="13"/>
          </p:nvPr>
        </p:nvSpPr>
        <p:spPr bwMode="gray">
          <a:xfrm>
            <a:off x="7063543" y="1013144"/>
            <a:ext cx="3314430"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202351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 name="Group 1"/>
          <p:cNvGrpSpPr/>
          <p:nvPr/>
        </p:nvGrpSpPr>
        <p:grpSpPr>
          <a:xfrm>
            <a:off x="1" y="0"/>
            <a:ext cx="12192574"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
        <p:nvSpPr>
          <p:cNvPr id="5" name="Date Placeholder 4"/>
          <p:cNvSpPr>
            <a:spLocks noGrp="1"/>
          </p:cNvSpPr>
          <p:nvPr>
            <p:ph type="dt" sz="half" idx="10"/>
          </p:nvPr>
        </p:nvSpPr>
        <p:spPr/>
        <p:txBody>
          <a:bodyPr/>
          <a:lstStyle>
            <a:lvl1pPr>
              <a:defRPr>
                <a:solidFill>
                  <a:srgbClr val="5F5F5F"/>
                </a:solidFill>
              </a:defRPr>
            </a:lvl1pPr>
          </a:lstStyle>
          <a:p>
            <a:fld id="{C243F4FD-91C7-4DD0-9E00-B14E19BCE78A}" type="datetime1">
              <a:rPr lang="en-US" smtClean="0"/>
              <a:t>3/11/2019</a:t>
            </a:fld>
            <a:endParaRPr lang="en-US"/>
          </a:p>
        </p:txBody>
      </p:sp>
      <p:sp>
        <p:nvSpPr>
          <p:cNvPr id="6" name="Footer Placeholder 5"/>
          <p:cNvSpPr>
            <a:spLocks noGrp="1"/>
          </p:cNvSpPr>
          <p:nvPr>
            <p:ph type="ftr" sz="quarter" idx="11"/>
          </p:nvPr>
        </p:nvSpPr>
        <p:spPr/>
        <p:txBody>
          <a:bodyPr/>
          <a:lstStyle>
            <a:lvl1pPr>
              <a:defRPr>
                <a:solidFill>
                  <a:srgbClr val="5F5F5F"/>
                </a:solidFill>
              </a:defRPr>
            </a:lvl1pPr>
          </a:lstStyle>
          <a:p>
            <a:endParaRPr lang="en-US"/>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E4AD020B-917B-4E20-9493-F12A225B3429}" type="slidenum">
              <a:rPr lang="en-US" smtClean="0"/>
              <a:t>‹#›</a:t>
            </a:fld>
            <a:endParaRPr lang="en-US"/>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47072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858875-8080-4693-9ACC-4B196130A8E2}" type="datetime1">
              <a:rPr lang="en-US" smtClean="0"/>
              <a:t>3/11/2019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AD020B-917B-4E20-9493-F12A225B3429}" type="slidenum">
              <a:rPr lang="en-US" smtClean="0"/>
              <a:t>‹#›</a:t>
            </a:fld>
            <a:endParaRPr lang="en-US"/>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79043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6135A-CC7A-4910-B2BF-79BCEB57E17A}" type="datetime1">
              <a:rPr lang="en-US" smtClean="0"/>
              <a:t>3/11/2019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AD020B-917B-4E20-9493-F12A225B3429}" type="slidenum">
              <a:rPr lang="en-US" smtClean="0"/>
              <a:t>‹#›</a:t>
            </a:fld>
            <a:endParaRPr lang="en-US"/>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24062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20CC1612-F531-4D0A-A8CA-0CF1E1EDFA7D}" type="datetime1">
              <a:rPr lang="en-US" smtClean="0"/>
              <a:t>3/11/2019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AD020B-917B-4E20-9493-F12A225B3429}" type="slidenum">
              <a:rPr lang="en-US" smtClean="0"/>
              <a:t>‹#›</a:t>
            </a:fld>
            <a:endParaRPr lang="en-US"/>
          </a:p>
        </p:txBody>
      </p:sp>
    </p:spTree>
    <p:extLst>
      <p:ext uri="{BB962C8B-B14F-4D97-AF65-F5344CB8AC3E}">
        <p14:creationId xmlns:p14="http://schemas.microsoft.com/office/powerpoint/2010/main" val="60056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grpSp>
        <p:nvGrpSpPr>
          <p:cNvPr id="10" name="Group 9"/>
          <p:cNvGrpSpPr/>
          <p:nvPr/>
        </p:nvGrpSpPr>
        <p:grpSpPr>
          <a:xfrm>
            <a:off x="0" y="0"/>
            <a:ext cx="12192573"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277015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CF90291-ABF7-4962-A3E2-6DFE327F1A15}" type="datetime1">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020B-917B-4E20-9493-F12A225B3429}" type="slidenum">
              <a:rPr lang="en-US" smtClean="0"/>
              <a:t>‹#›</a:t>
            </a:fld>
            <a:endParaRPr lang="en-US"/>
          </a:p>
        </p:txBody>
      </p:sp>
    </p:spTree>
    <p:extLst>
      <p:ext uri="{BB962C8B-B14F-4D97-AF65-F5344CB8AC3E}">
        <p14:creationId xmlns:p14="http://schemas.microsoft.com/office/powerpoint/2010/main" val="329727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1487095-2FE1-45B6-8BC5-D8AE1B1EE67E}" type="datetime1">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020B-917B-4E20-9493-F12A225B3429}" type="slidenum">
              <a:rPr lang="en-US" smtClean="0"/>
              <a:t>‹#›</a:t>
            </a:fld>
            <a:endParaRPr lang="en-US"/>
          </a:p>
        </p:txBody>
      </p:sp>
    </p:spTree>
    <p:extLst>
      <p:ext uri="{BB962C8B-B14F-4D97-AF65-F5344CB8AC3E}">
        <p14:creationId xmlns:p14="http://schemas.microsoft.com/office/powerpoint/2010/main" val="225514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Title Slide with Picture 1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descr="Full slide 4-color photo can be inserted here" title="Title Slide with Picture"/>
          <p:cNvSpPr/>
          <p:nvPr userDrawn="1"/>
        </p:nvSpPr>
        <p:spPr bwMode="hidden">
          <a:xfrm>
            <a:off x="1382"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8590C2FF-2AE7-4D96-866B-1F74DA16F77F}" type="datetime1">
              <a:rPr lang="en-US" smtClean="0"/>
              <a:t>3/11/2019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a:p>
        </p:txBody>
      </p:sp>
      <p:sp>
        <p:nvSpPr>
          <p:cNvPr id="7" name="TextBox 6"/>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2018</a:t>
            </a:r>
            <a:r>
              <a:rPr sz="850" dirty="0" smtClean="0">
                <a:solidFill>
                  <a:schemeClr val="tx1"/>
                </a:solidFill>
              </a:rPr>
              <a:t>, </a:t>
            </a:r>
            <a:r>
              <a:rPr sz="850" dirty="0">
                <a:solidFill>
                  <a:schemeClr val="tx1"/>
                </a:solidFill>
              </a:rPr>
              <a:t>Oracle and/or its affiliates. All rights reserved.  |</a:t>
            </a: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3" y="739776"/>
            <a:ext cx="9603701" cy="1470025"/>
          </a:xfrm>
        </p:spPr>
        <p:txBody>
          <a:bodyPr/>
          <a:lstStyle>
            <a:lvl1pPr>
              <a:defRPr sz="4800"/>
            </a:lvl1pPr>
          </a:lstStyle>
          <a:p>
            <a:r>
              <a:rPr/>
              <a:t>Click to edit Master title style</a:t>
            </a:r>
          </a:p>
        </p:txBody>
      </p:sp>
      <p:sp>
        <p:nvSpPr>
          <p:cNvPr id="12" name="Text Placeholder 10"/>
          <p:cNvSpPr>
            <a:spLocks noGrp="1"/>
          </p:cNvSpPr>
          <p:nvPr>
            <p:ph type="body" sz="quarter" idx="14" hasCustomPrompt="1"/>
          </p:nvPr>
        </p:nvSpPr>
        <p:spPr>
          <a:xfrm>
            <a:off x="531953" y="3429452"/>
            <a:ext cx="9603701"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Tree>
    <p:extLst>
      <p:ext uri="{BB962C8B-B14F-4D97-AF65-F5344CB8AC3E}">
        <p14:creationId xmlns:p14="http://schemas.microsoft.com/office/powerpoint/2010/main" val="254155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E4AD020B-917B-4E20-9493-F12A225B3429}" type="slidenum">
              <a:rPr lang="en-US" smtClean="0"/>
              <a:t>‹#›</a:t>
            </a:fld>
            <a:endParaRPr lang="en-US"/>
          </a:p>
        </p:txBody>
      </p:sp>
      <p:sp>
        <p:nvSpPr>
          <p:cNvPr id="3" name="Date Placeholder 2"/>
          <p:cNvSpPr>
            <a:spLocks noGrp="1"/>
          </p:cNvSpPr>
          <p:nvPr>
            <p:ph type="dt" sz="half" idx="10"/>
          </p:nvPr>
        </p:nvSpPr>
        <p:spPr/>
        <p:txBody>
          <a:bodyPr/>
          <a:lstStyle>
            <a:lvl1pPr>
              <a:defRPr>
                <a:solidFill>
                  <a:schemeClr val="tx1"/>
                </a:solidFill>
              </a:defRPr>
            </a:lvl1pPr>
          </a:lstStyle>
          <a:p>
            <a:fld id="{220166FB-08AB-49F4-BB7E-1C50947ED4DF}" type="datetime1">
              <a:rPr lang="en-US" smtClean="0"/>
              <a:t>3/11/2019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2" y="739776"/>
            <a:ext cx="9146382"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2" y="3429452"/>
            <a:ext cx="9146382"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6"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19114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E4AD020B-917B-4E20-9493-F12A225B3429}" type="slidenum">
              <a:rPr lang="en-US" smtClean="0"/>
              <a:t>‹#›</a:t>
            </a:fld>
            <a:endParaRPr lang="en-US"/>
          </a:p>
        </p:txBody>
      </p:sp>
      <p:sp>
        <p:nvSpPr>
          <p:cNvPr id="3" name="Date Placeholder 2"/>
          <p:cNvSpPr>
            <a:spLocks noGrp="1"/>
          </p:cNvSpPr>
          <p:nvPr>
            <p:ph type="dt" sz="half" idx="10"/>
          </p:nvPr>
        </p:nvSpPr>
        <p:spPr/>
        <p:txBody>
          <a:bodyPr/>
          <a:lstStyle>
            <a:lvl1pPr>
              <a:defRPr>
                <a:solidFill>
                  <a:schemeClr val="tx1"/>
                </a:solidFill>
              </a:defRPr>
            </a:lvl1pPr>
          </a:lstStyle>
          <a:p>
            <a:fld id="{35FF2BB0-0A17-4C0B-A448-0A68C3E3DB55}" type="datetime1">
              <a:rPr lang="en-US" smtClean="0"/>
              <a:t>3/11/2019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2" y="739776"/>
            <a:ext cx="9146382"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2" y="3429452"/>
            <a:ext cx="9146382"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5" name="Rectangle 14"/>
          <p:cNvSpPr/>
          <p:nvPr/>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sz="1800"/>
          </a:p>
        </p:txBody>
      </p:sp>
      <p:sp>
        <p:nvSpPr>
          <p:cNvPr id="16"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4127896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681791A-A4BE-4D56-9E05-19BEAB76D0DB}" type="datetime1">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020B-917B-4E20-9493-F12A225B3429}" type="slidenum">
              <a:rPr lang="en-US" smtClean="0"/>
              <a:t>‹#›</a:t>
            </a:fld>
            <a:endParaRPr lang="en-US"/>
          </a:p>
        </p:txBody>
      </p:sp>
    </p:spTree>
    <p:extLst>
      <p:ext uri="{BB962C8B-B14F-4D97-AF65-F5344CB8AC3E}">
        <p14:creationId xmlns:p14="http://schemas.microsoft.com/office/powerpoint/2010/main" val="94902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9BB2665-96FD-4818-BA24-BACC3DC6BF40}" type="datetime1">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020B-917B-4E20-9493-F12A225B3429}" type="slidenum">
              <a:rPr lang="en-US" smtClean="0"/>
              <a:t>‹#›</a:t>
            </a:fld>
            <a:endParaRPr lang="en-US"/>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223198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20DA9C84-638E-45BB-974F-A08C6BCC0C87}" type="datetime1">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020B-917B-4E20-9493-F12A225B3429}" type="slidenum">
              <a:rPr lang="en-US" smtClean="0"/>
              <a:t>‹#›</a:t>
            </a:fld>
            <a:endParaRPr lang="en-US"/>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122153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E4F902-1E17-4E3E-A561-C985D028323A}" type="datetime1">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020B-917B-4E20-9493-F12A225B3429}" type="slidenum">
              <a:rPr lang="en-US" smtClean="0"/>
              <a:t>‹#›</a:t>
            </a:fld>
            <a:endParaRPr lang="en-US"/>
          </a:p>
        </p:txBody>
      </p:sp>
    </p:spTree>
    <p:extLst>
      <p:ext uri="{BB962C8B-B14F-4D97-AF65-F5344CB8AC3E}">
        <p14:creationId xmlns:p14="http://schemas.microsoft.com/office/powerpoint/2010/main" val="8248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ACDB184A-56DA-452E-BB2E-E836E59A863B}" type="datetime1">
              <a:rPr lang="en-US" smtClean="0"/>
              <a:t>3/11/2019</a:t>
            </a:fld>
            <a:endParaRPr lang="en-US"/>
          </a:p>
        </p:txBody>
      </p:sp>
      <p:sp>
        <p:nvSpPr>
          <p:cNvPr id="5" name="Footer Placeholder 4"/>
          <p:cNvSpPr>
            <a:spLocks noGrp="1"/>
          </p:cNvSpPr>
          <p:nvPr>
            <p:ph type="ftr" sz="quarter" idx="3"/>
          </p:nvPr>
        </p:nvSpPr>
        <p:spPr>
          <a:xfrm>
            <a:off x="8623668" y="6556248"/>
            <a:ext cx="2703199"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a:p>
        </p:txBody>
      </p:sp>
      <p:sp>
        <p:nvSpPr>
          <p:cNvPr id="6" name="Slide Number Placeholder 5"/>
          <p:cNvSpPr>
            <a:spLocks noGrp="1"/>
          </p:cNvSpPr>
          <p:nvPr>
            <p:ph type="sldNum" sz="quarter" idx="4"/>
          </p:nvPr>
        </p:nvSpPr>
        <p:spPr>
          <a:xfrm>
            <a:off x="11327155" y="6556248"/>
            <a:ext cx="333554"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E4AD020B-917B-4E20-9493-F12A225B3429}" type="slidenum">
              <a:rPr lang="en-US" smtClean="0"/>
              <a:t>‹#›</a:t>
            </a:fld>
            <a:endParaRPr lang="en-US"/>
          </a:p>
        </p:txBody>
      </p:sp>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527056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Graph for Machine Learning</a:t>
            </a:r>
            <a:endParaRPr lang="en-US" dirty="0"/>
          </a:p>
        </p:txBody>
      </p:sp>
      <p:sp>
        <p:nvSpPr>
          <p:cNvPr id="6" name="Text Placeholder 5"/>
          <p:cNvSpPr>
            <a:spLocks noGrp="1"/>
          </p:cNvSpPr>
          <p:nvPr>
            <p:ph type="body" sz="quarter" idx="14"/>
          </p:nvPr>
        </p:nvSpPr>
        <p:spPr/>
        <p:txBody>
          <a:bodyPr/>
          <a:lstStyle/>
          <a:p>
            <a:r>
              <a:rPr lang="en-US" dirty="0" smtClean="0"/>
              <a:t>Timon Zimmermann, </a:t>
            </a:r>
            <a:r>
              <a:rPr lang="en-US" dirty="0" err="1" smtClean="0"/>
              <a:t>Rhicheek</a:t>
            </a:r>
            <a:r>
              <a:rPr lang="en-US" dirty="0" smtClean="0"/>
              <a:t> Petra</a:t>
            </a:r>
          </a:p>
          <a:p>
            <a:r>
              <a:rPr lang="en-US" dirty="0" smtClean="0"/>
              <a:t>Oracle Labs</a:t>
            </a:r>
          </a:p>
          <a:p>
            <a:r>
              <a:rPr lang="en-US" dirty="0" smtClean="0"/>
              <a:t>Mar, 2019</a:t>
            </a:r>
            <a:endParaRPr lang="en-US" dirty="0"/>
          </a:p>
        </p:txBody>
      </p:sp>
    </p:spTree>
    <p:extLst>
      <p:ext uri="{BB962C8B-B14F-4D97-AF65-F5344CB8AC3E}">
        <p14:creationId xmlns:p14="http://schemas.microsoft.com/office/powerpoint/2010/main" val="3546274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sz="2400" dirty="0" smtClean="0"/>
              <a:t>4 kinds of event over time: </a:t>
            </a:r>
          </a:p>
          <a:p>
            <a:pPr lvl="1"/>
            <a:r>
              <a:rPr lang="en-US" sz="2000" dirty="0" smtClean="0"/>
              <a:t>Fluids </a:t>
            </a:r>
            <a:r>
              <a:rPr lang="en-US" sz="2000" dirty="0"/>
              <a:t>into </a:t>
            </a:r>
            <a:r>
              <a:rPr lang="en-US" sz="2000" dirty="0" smtClean="0"/>
              <a:t>patient</a:t>
            </a:r>
          </a:p>
          <a:p>
            <a:pPr lvl="1"/>
            <a:r>
              <a:rPr lang="en-US" sz="2000" dirty="0" smtClean="0"/>
              <a:t>Fluids </a:t>
            </a:r>
            <a:r>
              <a:rPr lang="en-US" sz="2000" dirty="0"/>
              <a:t>out of the </a:t>
            </a:r>
            <a:r>
              <a:rPr lang="en-US" sz="2000" dirty="0" smtClean="0"/>
              <a:t>patient</a:t>
            </a:r>
          </a:p>
          <a:p>
            <a:pPr lvl="1"/>
            <a:r>
              <a:rPr lang="en-US" sz="2000" dirty="0" smtClean="0"/>
              <a:t>Lab </a:t>
            </a:r>
            <a:r>
              <a:rPr lang="en-US" sz="2000" dirty="0"/>
              <a:t>test </a:t>
            </a:r>
            <a:r>
              <a:rPr lang="en-US" sz="2000" dirty="0" smtClean="0"/>
              <a:t>results</a:t>
            </a:r>
          </a:p>
          <a:p>
            <a:pPr lvl="1"/>
            <a:r>
              <a:rPr lang="en-US" sz="2000" dirty="0" smtClean="0"/>
              <a:t>Drugs prescribed</a:t>
            </a:r>
          </a:p>
          <a:p>
            <a:pPr marL="0" indent="0">
              <a:buNone/>
            </a:pPr>
            <a:endParaRPr lang="en-US" sz="2400" dirty="0" smtClean="0"/>
          </a:p>
          <a:p>
            <a:pPr marL="0" indent="0">
              <a:buNone/>
            </a:pPr>
            <a:endParaRPr lang="en-US" sz="2400" dirty="0"/>
          </a:p>
          <a:p>
            <a:r>
              <a:rPr lang="en-US" sz="2400" dirty="0" smtClean="0"/>
              <a:t>Medical codes (</a:t>
            </a:r>
            <a:r>
              <a:rPr lang="en-US" sz="2400" b="1" dirty="0" smtClean="0"/>
              <a:t>ICD-9</a:t>
            </a:r>
            <a:r>
              <a:rPr lang="en-US" sz="2400" dirty="0" smtClean="0"/>
              <a:t>) describing </a:t>
            </a:r>
            <a:r>
              <a:rPr lang="en-US" sz="2400" dirty="0"/>
              <a:t>the </a:t>
            </a:r>
            <a:r>
              <a:rPr lang="en-US" sz="2400" dirty="0" smtClean="0"/>
              <a:t>diagnoses </a:t>
            </a:r>
            <a:r>
              <a:rPr lang="en-US" sz="2400" dirty="0"/>
              <a:t>and </a:t>
            </a:r>
            <a:r>
              <a:rPr lang="en-US" sz="2400" dirty="0" smtClean="0"/>
              <a:t>procedures at discharge</a:t>
            </a:r>
          </a:p>
        </p:txBody>
      </p:sp>
      <p:sp>
        <p:nvSpPr>
          <p:cNvPr id="2" name="Title 1"/>
          <p:cNvSpPr>
            <a:spLocks noGrp="1"/>
          </p:cNvSpPr>
          <p:nvPr>
            <p:ph type="title"/>
          </p:nvPr>
        </p:nvSpPr>
        <p:spPr/>
        <p:txBody>
          <a:bodyPr/>
          <a:lstStyle/>
          <a:p>
            <a:r>
              <a:rPr lang="en-US" dirty="0" smtClean="0"/>
              <a:t>Healthcare Dataset – Admission Point-of-View</a:t>
            </a:r>
            <a:endParaRPr lang="en-US" dirty="0"/>
          </a:p>
        </p:txBody>
      </p:sp>
      <p:sp>
        <p:nvSpPr>
          <p:cNvPr id="3" name="Content Placeholder 2"/>
          <p:cNvSpPr>
            <a:spLocks noGrp="1"/>
          </p:cNvSpPr>
          <p:nvPr>
            <p:ph sz="half" idx="2"/>
          </p:nvPr>
        </p:nvSpPr>
        <p:spPr/>
        <p:txBody>
          <a:bodyPr/>
          <a:lstStyle/>
          <a:p>
            <a:pPr marL="0" indent="0">
              <a:buNone/>
            </a:pPr>
            <a:r>
              <a:rPr lang="en-US" sz="2400" dirty="0" smtClean="0"/>
              <a:t>Examples:</a:t>
            </a:r>
            <a:endParaRPr lang="en-US" sz="2400" dirty="0"/>
          </a:p>
          <a:p>
            <a:pPr lvl="1"/>
            <a:r>
              <a:rPr lang="en-US" sz="2000" dirty="0" smtClean="0"/>
              <a:t>Insulin, 5 ml/h</a:t>
            </a:r>
          </a:p>
          <a:p>
            <a:pPr lvl="1"/>
            <a:r>
              <a:rPr lang="en-US" sz="2000" dirty="0" smtClean="0"/>
              <a:t>Urine, 3ml at 10:30</a:t>
            </a:r>
          </a:p>
          <a:p>
            <a:pPr lvl="1"/>
            <a:r>
              <a:rPr lang="en-US" sz="2000" dirty="0" smtClean="0"/>
              <a:t>pH, 7.4 at 15:35</a:t>
            </a:r>
          </a:p>
          <a:p>
            <a:pPr lvl="1"/>
            <a:r>
              <a:rPr lang="en-US" sz="2000" dirty="0" smtClean="0"/>
              <a:t>Aspirin, 500mg/day</a:t>
            </a:r>
          </a:p>
          <a:p>
            <a:pPr marL="0" indent="0">
              <a:buNone/>
            </a:pPr>
            <a:endParaRPr lang="en-US" sz="2400" dirty="0" smtClean="0"/>
          </a:p>
          <a:p>
            <a:pPr marL="0" indent="0">
              <a:buNone/>
            </a:pPr>
            <a:endParaRPr lang="en-US" sz="2400" dirty="0" smtClean="0"/>
          </a:p>
          <a:p>
            <a:pPr marL="0" indent="0">
              <a:buNone/>
            </a:pPr>
            <a:r>
              <a:rPr lang="en-US" sz="2400" dirty="0" smtClean="0"/>
              <a:t>ICD-9 Codes:</a:t>
            </a:r>
          </a:p>
          <a:p>
            <a:pPr lvl="1"/>
            <a:r>
              <a:rPr lang="en-US" sz="1600" dirty="0" smtClean="0"/>
              <a:t>401.0</a:t>
            </a:r>
            <a:r>
              <a:rPr lang="en-US" sz="1600" dirty="0"/>
              <a:t>: Malignant essential hypertension </a:t>
            </a:r>
            <a:endParaRPr lang="en-US" sz="1600" dirty="0" smtClean="0"/>
          </a:p>
          <a:p>
            <a:pPr lvl="1"/>
            <a:r>
              <a:rPr lang="en-US" sz="1600" dirty="0" smtClean="0"/>
              <a:t>403.9: </a:t>
            </a:r>
            <a:r>
              <a:rPr lang="en-US" sz="1600" dirty="0"/>
              <a:t>Unspecified hypertensive renal </a:t>
            </a:r>
            <a:r>
              <a:rPr lang="en-US" sz="1600" dirty="0" smtClean="0"/>
              <a:t>disease</a:t>
            </a:r>
          </a:p>
          <a:p>
            <a:pPr lvl="1"/>
            <a:r>
              <a:rPr lang="en-US" sz="1600" dirty="0" smtClean="0"/>
              <a:t>…</a:t>
            </a:r>
          </a:p>
        </p:txBody>
      </p:sp>
    </p:spTree>
    <p:extLst>
      <p:ext uri="{BB962C8B-B14F-4D97-AF65-F5344CB8AC3E}">
        <p14:creationId xmlns:p14="http://schemas.microsoft.com/office/powerpoint/2010/main" val="973441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Healthcare</a:t>
            </a:r>
            <a:endParaRPr lang="en-US" dirty="0"/>
          </a:p>
        </p:txBody>
      </p:sp>
      <p:sp>
        <p:nvSpPr>
          <p:cNvPr id="8" name="Content Placeholder 7"/>
          <p:cNvSpPr>
            <a:spLocks noGrp="1"/>
          </p:cNvSpPr>
          <p:nvPr>
            <p:ph idx="1"/>
          </p:nvPr>
        </p:nvSpPr>
        <p:spPr>
          <a:xfrm>
            <a:off x="531288" y="1524001"/>
            <a:ext cx="11257299" cy="4625946"/>
          </a:xfrm>
        </p:spPr>
        <p:txBody>
          <a:bodyPr/>
          <a:lstStyle/>
          <a:p>
            <a:pPr marL="0" indent="0">
              <a:buNone/>
            </a:pPr>
            <a:endParaRPr lang="en-US" b="1" dirty="0" smtClean="0"/>
          </a:p>
          <a:p>
            <a:pPr marL="0" indent="0">
              <a:buNone/>
            </a:pPr>
            <a:r>
              <a:rPr lang="en-US" b="1" dirty="0" smtClean="0"/>
              <a:t>Problem:</a:t>
            </a:r>
            <a:r>
              <a:rPr lang="en-US" dirty="0" smtClean="0"/>
              <a:t> </a:t>
            </a:r>
          </a:p>
          <a:p>
            <a:pPr marL="274320" lvl="1" indent="0">
              <a:buNone/>
            </a:pPr>
            <a:r>
              <a:rPr lang="en-US" sz="2800" dirty="0" smtClean="0"/>
              <a:t>Analyzing thousands of events over time is very difficult for physicians:</a:t>
            </a:r>
          </a:p>
          <a:p>
            <a:pPr lvl="1"/>
            <a:r>
              <a:rPr lang="en-US" dirty="0" smtClean="0"/>
              <a:t>Humans can only process and correlate 4 variables at the same time</a:t>
            </a:r>
            <a:endParaRPr lang="en-US" dirty="0"/>
          </a:p>
          <a:p>
            <a:pPr lvl="1"/>
            <a:r>
              <a:rPr lang="en-US" dirty="0" smtClean="0"/>
              <a:t>Historical information from previous admissions of other patients 12 years ago, potentially at other locations</a:t>
            </a:r>
          </a:p>
          <a:p>
            <a:pPr lvl="1"/>
            <a:endParaRPr lang="en-US" dirty="0" smtClean="0"/>
          </a:p>
          <a:p>
            <a:pPr marL="0" indent="0">
              <a:buNone/>
            </a:pPr>
            <a:r>
              <a:rPr lang="en-US" b="1" dirty="0" smtClean="0"/>
              <a:t>Goal:</a:t>
            </a:r>
          </a:p>
          <a:p>
            <a:pPr marL="274320" lvl="1" indent="0">
              <a:buNone/>
            </a:pPr>
            <a:r>
              <a:rPr lang="en-US" sz="2800" dirty="0" smtClean="0"/>
              <a:t>Predict the medical codes that will be diagnosed at discharge of the patient</a:t>
            </a:r>
            <a:endParaRPr lang="en-US" sz="2800" dirty="0"/>
          </a:p>
        </p:txBody>
      </p:sp>
    </p:spTree>
    <p:extLst>
      <p:ext uri="{BB962C8B-B14F-4D97-AF65-F5344CB8AC3E}">
        <p14:creationId xmlns:p14="http://schemas.microsoft.com/office/powerpoint/2010/main" val="2289141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531952" y="1524001"/>
            <a:ext cx="5431878" cy="4419600"/>
          </a:xfrm>
        </p:spPr>
        <p:txBody>
          <a:bodyPr/>
          <a:lstStyle/>
          <a:p>
            <a:pPr marL="0" indent="0">
              <a:buNone/>
            </a:pPr>
            <a:r>
              <a:rPr lang="en-US" sz="2000" b="1" dirty="0"/>
              <a:t>Dataset</a:t>
            </a:r>
            <a:r>
              <a:rPr lang="en-US" sz="2000" dirty="0"/>
              <a:t>: MIMIC-III, v1.4</a:t>
            </a:r>
          </a:p>
          <a:p>
            <a:pPr lvl="1"/>
            <a:r>
              <a:rPr lang="en-US" sz="1800" dirty="0"/>
              <a:t>MIMIC is a relational database containing data of patients who stayed within the intensive care units at Beth Israel Deaconess Medical </a:t>
            </a:r>
            <a:r>
              <a:rPr lang="en-US" sz="1800" dirty="0" smtClean="0"/>
              <a:t>Center</a:t>
            </a:r>
            <a:endParaRPr lang="en-US" sz="1800" dirty="0"/>
          </a:p>
          <a:p>
            <a:pPr lvl="1"/>
            <a:r>
              <a:rPr lang="en-US" sz="1800" dirty="0"/>
              <a:t>Commonly found in the scientific research &amp; </a:t>
            </a:r>
            <a:r>
              <a:rPr lang="en-US" sz="1800" dirty="0" smtClean="0"/>
              <a:t>literature</a:t>
            </a:r>
            <a:endParaRPr lang="en-US" sz="1600" dirty="0" smtClean="0"/>
          </a:p>
          <a:p>
            <a:pPr>
              <a:lnSpc>
                <a:spcPct val="100000"/>
              </a:lnSpc>
              <a:spcBef>
                <a:spcPts val="400"/>
              </a:spcBef>
            </a:pPr>
            <a:endParaRPr lang="en-US" sz="2000" dirty="0"/>
          </a:p>
          <a:p>
            <a:pPr>
              <a:lnSpc>
                <a:spcPct val="100000"/>
              </a:lnSpc>
              <a:spcBef>
                <a:spcPts val="400"/>
              </a:spcBef>
            </a:pPr>
            <a:r>
              <a:rPr lang="en-US" sz="2000" dirty="0" smtClean="0"/>
              <a:t>46’520 	patients</a:t>
            </a:r>
          </a:p>
          <a:p>
            <a:pPr>
              <a:lnSpc>
                <a:spcPct val="100000"/>
              </a:lnSpc>
              <a:spcBef>
                <a:spcPts val="400"/>
              </a:spcBef>
            </a:pPr>
            <a:r>
              <a:rPr lang="en-US" sz="2000" dirty="0" smtClean="0"/>
              <a:t>58’976 	</a:t>
            </a:r>
            <a:r>
              <a:rPr lang="en-US" sz="2000" dirty="0"/>
              <a:t>admissions</a:t>
            </a:r>
          </a:p>
          <a:p>
            <a:pPr>
              <a:lnSpc>
                <a:spcPct val="100000"/>
              </a:lnSpc>
              <a:spcBef>
                <a:spcPts val="400"/>
              </a:spcBef>
            </a:pPr>
            <a:r>
              <a:rPr lang="en-US" sz="2000" dirty="0" smtClean="0"/>
              <a:t>21’000’000 </a:t>
            </a:r>
            <a:r>
              <a:rPr lang="en-US" sz="2000" dirty="0"/>
              <a:t>	</a:t>
            </a:r>
            <a:r>
              <a:rPr lang="en-US" sz="2000" dirty="0" smtClean="0"/>
              <a:t>input events</a:t>
            </a:r>
            <a:endParaRPr lang="en-US" sz="2000" dirty="0"/>
          </a:p>
          <a:p>
            <a:pPr>
              <a:lnSpc>
                <a:spcPct val="100000"/>
              </a:lnSpc>
              <a:spcBef>
                <a:spcPts val="400"/>
              </a:spcBef>
            </a:pPr>
            <a:r>
              <a:rPr lang="en-US" sz="2000" dirty="0" smtClean="0"/>
              <a:t>4’500’000 </a:t>
            </a:r>
            <a:r>
              <a:rPr lang="en-US" sz="2000" dirty="0"/>
              <a:t>	</a:t>
            </a:r>
            <a:r>
              <a:rPr lang="en-US" sz="2000" dirty="0" smtClean="0"/>
              <a:t>output events</a:t>
            </a:r>
          </a:p>
          <a:p>
            <a:pPr>
              <a:lnSpc>
                <a:spcPct val="100000"/>
              </a:lnSpc>
              <a:spcBef>
                <a:spcPts val="400"/>
              </a:spcBef>
            </a:pPr>
            <a:r>
              <a:rPr lang="en-US" sz="2000" dirty="0" smtClean="0"/>
              <a:t>28’000’000 	lab tests</a:t>
            </a:r>
            <a:endParaRPr lang="en-US" sz="2000" dirty="0"/>
          </a:p>
          <a:p>
            <a:pPr>
              <a:lnSpc>
                <a:spcPct val="100000"/>
              </a:lnSpc>
              <a:spcBef>
                <a:spcPts val="400"/>
              </a:spcBef>
            </a:pPr>
            <a:r>
              <a:rPr lang="en-US" sz="2000" dirty="0" smtClean="0"/>
              <a:t>4’000’000 </a:t>
            </a:r>
            <a:r>
              <a:rPr lang="en-US" sz="2000" dirty="0"/>
              <a:t>	</a:t>
            </a:r>
            <a:r>
              <a:rPr lang="en-US" sz="2000" dirty="0" smtClean="0"/>
              <a:t>prescriptions</a:t>
            </a:r>
            <a:endParaRPr lang="en-US" sz="2000" dirty="0"/>
          </a:p>
          <a:p>
            <a:pPr marL="0" indent="0">
              <a:lnSpc>
                <a:spcPct val="100000"/>
              </a:lnSpc>
              <a:spcBef>
                <a:spcPts val="400"/>
              </a:spcBef>
              <a:buNone/>
            </a:pPr>
            <a:endParaRPr lang="en-US" sz="2000" dirty="0" smtClean="0"/>
          </a:p>
        </p:txBody>
      </p:sp>
      <p:sp>
        <p:nvSpPr>
          <p:cNvPr id="2" name="Title 1"/>
          <p:cNvSpPr>
            <a:spLocks noGrp="1"/>
          </p:cNvSpPr>
          <p:nvPr>
            <p:ph type="title"/>
          </p:nvPr>
        </p:nvSpPr>
        <p:spPr/>
        <p:txBody>
          <a:bodyPr/>
          <a:lstStyle/>
          <a:p>
            <a:r>
              <a:rPr lang="en-US" dirty="0" smtClean="0"/>
              <a:t>MIMIC-III</a:t>
            </a:r>
            <a:endParaRPr lang="en-US" dirty="0"/>
          </a:p>
        </p:txBody>
      </p:sp>
      <p:sp>
        <p:nvSpPr>
          <p:cNvPr id="3" name="Content Placeholder 2"/>
          <p:cNvSpPr>
            <a:spLocks noGrp="1"/>
          </p:cNvSpPr>
          <p:nvPr>
            <p:ph sz="half" idx="2"/>
          </p:nvPr>
        </p:nvSpPr>
        <p:spPr>
          <a:xfrm>
            <a:off x="6248441" y="1524001"/>
            <a:ext cx="5574023" cy="4419600"/>
          </a:xfrm>
        </p:spPr>
        <p:txBody>
          <a:bodyPr anchor="ctr"/>
          <a:lstStyle/>
          <a:p>
            <a:pPr marL="0" indent="0">
              <a:lnSpc>
                <a:spcPct val="100000"/>
              </a:lnSpc>
              <a:spcBef>
                <a:spcPts val="400"/>
              </a:spcBef>
              <a:buNone/>
            </a:pPr>
            <a:r>
              <a:rPr lang="en-US" sz="2000" b="1" dirty="0" smtClean="0"/>
              <a:t>Input</a:t>
            </a:r>
            <a:endParaRPr lang="en-US" sz="2000" dirty="0" smtClean="0"/>
          </a:p>
          <a:p>
            <a:pPr marL="0" indent="0">
              <a:lnSpc>
                <a:spcPct val="100000"/>
              </a:lnSpc>
              <a:spcBef>
                <a:spcPts val="400"/>
              </a:spcBef>
              <a:buNone/>
            </a:pPr>
            <a:r>
              <a:rPr lang="en-US" sz="2000" dirty="0"/>
              <a:t>	</a:t>
            </a:r>
            <a:r>
              <a:rPr lang="en-US" sz="2000" dirty="0" smtClean="0"/>
              <a:t>We consider </a:t>
            </a:r>
            <a:r>
              <a:rPr lang="en-US" sz="2000" b="1" dirty="0" smtClean="0"/>
              <a:t>admissions</a:t>
            </a:r>
            <a:r>
              <a:rPr lang="en-US" sz="2000" dirty="0" smtClean="0"/>
              <a:t> as our main 	entity composed of many </a:t>
            </a:r>
            <a:r>
              <a:rPr lang="en-US" sz="2000" b="1" dirty="0" smtClean="0"/>
              <a:t>events</a:t>
            </a:r>
          </a:p>
          <a:p>
            <a:pPr marL="0" indent="0">
              <a:lnSpc>
                <a:spcPct val="100000"/>
              </a:lnSpc>
              <a:spcBef>
                <a:spcPts val="400"/>
              </a:spcBef>
              <a:buNone/>
            </a:pPr>
            <a:endParaRPr lang="en-US" sz="2000" b="1" dirty="0" smtClean="0"/>
          </a:p>
          <a:p>
            <a:pPr marL="0" indent="0">
              <a:lnSpc>
                <a:spcPct val="100000"/>
              </a:lnSpc>
              <a:spcBef>
                <a:spcPts val="400"/>
              </a:spcBef>
              <a:buNone/>
            </a:pPr>
            <a:r>
              <a:rPr lang="en-US" sz="2000" b="1" dirty="0" smtClean="0"/>
              <a:t>Output</a:t>
            </a:r>
            <a:endParaRPr lang="en-US" sz="2000" dirty="0"/>
          </a:p>
          <a:p>
            <a:pPr marL="0" indent="0">
              <a:lnSpc>
                <a:spcPct val="100000"/>
              </a:lnSpc>
              <a:spcBef>
                <a:spcPts val="400"/>
              </a:spcBef>
              <a:buNone/>
            </a:pPr>
            <a:r>
              <a:rPr lang="en-US" sz="2000" dirty="0" smtClean="0"/>
              <a:t>	Multi-label </a:t>
            </a:r>
            <a:r>
              <a:rPr lang="en-US" sz="2000" dirty="0"/>
              <a:t>multi-class classification </a:t>
            </a:r>
            <a:r>
              <a:rPr lang="en-US" sz="2000" dirty="0" smtClean="0"/>
              <a:t>	problem:</a:t>
            </a:r>
          </a:p>
          <a:p>
            <a:pPr marL="0" indent="0">
              <a:lnSpc>
                <a:spcPct val="100000"/>
              </a:lnSpc>
              <a:spcBef>
                <a:spcPts val="400"/>
              </a:spcBef>
              <a:buNone/>
            </a:pPr>
            <a:r>
              <a:rPr lang="en-US" sz="1800" dirty="0"/>
              <a:t>	</a:t>
            </a:r>
            <a:r>
              <a:rPr lang="en-US" sz="1800" dirty="0" smtClean="0"/>
              <a:t>-  </a:t>
            </a:r>
            <a:r>
              <a:rPr lang="en-US" sz="1800" dirty="0"/>
              <a:t>~ 8’900 unique ICD-9 codes in total</a:t>
            </a:r>
          </a:p>
          <a:p>
            <a:pPr marL="0" indent="0">
              <a:lnSpc>
                <a:spcPct val="100000"/>
              </a:lnSpc>
              <a:spcBef>
                <a:spcPts val="400"/>
              </a:spcBef>
              <a:buNone/>
            </a:pPr>
            <a:r>
              <a:rPr lang="en-US" sz="1800" dirty="0"/>
              <a:t>	</a:t>
            </a:r>
            <a:r>
              <a:rPr lang="en-US" sz="1800" dirty="0" smtClean="0"/>
              <a:t>-  We </a:t>
            </a:r>
            <a:r>
              <a:rPr lang="en-US" sz="1800" dirty="0"/>
              <a:t>focus on the 50 most frequent </a:t>
            </a:r>
            <a:r>
              <a:rPr lang="en-US" sz="1800" dirty="0" smtClean="0"/>
              <a:t>ones</a:t>
            </a:r>
          </a:p>
        </p:txBody>
      </p:sp>
    </p:spTree>
    <p:extLst>
      <p:ext uri="{BB962C8B-B14F-4D97-AF65-F5344CB8AC3E}">
        <p14:creationId xmlns:p14="http://schemas.microsoft.com/office/powerpoint/2010/main" val="3845727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MIMIC-III </a:t>
            </a:r>
            <a:r>
              <a:rPr lang="en-US" dirty="0" smtClean="0"/>
              <a:t>– Statistics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51" y="1498825"/>
            <a:ext cx="5307178" cy="4320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805" y="1498825"/>
            <a:ext cx="5189241" cy="4320000"/>
          </a:xfrm>
          <a:prstGeom prst="rect">
            <a:avLst/>
          </a:prstGeom>
        </p:spPr>
      </p:pic>
    </p:spTree>
    <p:extLst>
      <p:ext uri="{BB962C8B-B14F-4D97-AF65-F5344CB8AC3E}">
        <p14:creationId xmlns:p14="http://schemas.microsoft.com/office/powerpoint/2010/main" val="3540529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MIMIC-III </a:t>
            </a:r>
            <a:r>
              <a:rPr lang="en-US" dirty="0" smtClean="0"/>
              <a:t>– Data Formation – Original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1" y="2008239"/>
            <a:ext cx="11083636" cy="3132837"/>
          </a:xfrm>
          <a:prstGeom prst="rect">
            <a:avLst/>
          </a:prstGeom>
        </p:spPr>
      </p:pic>
    </p:spTree>
    <p:extLst>
      <p:ext uri="{BB962C8B-B14F-4D97-AF65-F5344CB8AC3E}">
        <p14:creationId xmlns:p14="http://schemas.microsoft.com/office/powerpoint/2010/main" val="891551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MIMIC-III </a:t>
            </a:r>
            <a:r>
              <a:rPr lang="en-US" dirty="0" smtClean="0"/>
              <a:t>– Data Formation – Step 1</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55" y="1377061"/>
            <a:ext cx="9906088" cy="3132837"/>
          </a:xfrm>
          <a:prstGeom prst="rect">
            <a:avLst/>
          </a:prstGeom>
        </p:spPr>
      </p:pic>
      <p:sp>
        <p:nvSpPr>
          <p:cNvPr id="4" name="Content Placeholder 1"/>
          <p:cNvSpPr txBox="1">
            <a:spLocks/>
          </p:cNvSpPr>
          <p:nvPr/>
        </p:nvSpPr>
        <p:spPr>
          <a:xfrm>
            <a:off x="531288" y="4652918"/>
            <a:ext cx="11329017" cy="138374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smtClean="0"/>
              <a:t>Modifications</a:t>
            </a:r>
            <a:endParaRPr lang="en-US" sz="2400" dirty="0" smtClean="0"/>
          </a:p>
          <a:p>
            <a:r>
              <a:rPr lang="en-US" sz="2400" dirty="0"/>
              <a:t>Group events in same time interval (e.g. 3h</a:t>
            </a:r>
            <a:r>
              <a:rPr lang="en-US" sz="2400" dirty="0" smtClean="0"/>
              <a:t>)</a:t>
            </a:r>
          </a:p>
          <a:p>
            <a:r>
              <a:rPr lang="en-US" sz="2400" dirty="0"/>
              <a:t>Consider each interval as a </a:t>
            </a:r>
            <a:r>
              <a:rPr lang="en-US" sz="2400" b="1" dirty="0"/>
              <a:t>graph </a:t>
            </a:r>
            <a:r>
              <a:rPr lang="en-US" sz="2400" b="1" dirty="0" smtClean="0"/>
              <a:t>state </a:t>
            </a:r>
            <a:r>
              <a:rPr lang="en-US" sz="2400" dirty="0" smtClean="0"/>
              <a:t>or</a:t>
            </a:r>
            <a:r>
              <a:rPr lang="en-US" sz="2400" b="1" dirty="0" smtClean="0"/>
              <a:t> chunk</a:t>
            </a:r>
            <a:endParaRPr lang="en-US" sz="2400" b="1" dirty="0"/>
          </a:p>
        </p:txBody>
      </p:sp>
    </p:spTree>
    <p:extLst>
      <p:ext uri="{BB962C8B-B14F-4D97-AF65-F5344CB8AC3E}">
        <p14:creationId xmlns:p14="http://schemas.microsoft.com/office/powerpoint/2010/main" val="1280302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MIMIC-III </a:t>
            </a:r>
            <a:r>
              <a:rPr lang="en-US" dirty="0" smtClean="0"/>
              <a:t>– Data Formation – Step 2</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751" y="1377061"/>
            <a:ext cx="9552448" cy="3132837"/>
          </a:xfrm>
          <a:prstGeom prst="rect">
            <a:avLst/>
          </a:prstGeom>
        </p:spPr>
      </p:pic>
      <p:sp>
        <p:nvSpPr>
          <p:cNvPr id="4" name="Content Placeholder 1"/>
          <p:cNvSpPr txBox="1">
            <a:spLocks/>
          </p:cNvSpPr>
          <p:nvPr/>
        </p:nvSpPr>
        <p:spPr>
          <a:xfrm>
            <a:off x="531288" y="4652918"/>
            <a:ext cx="11329017" cy="138374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smtClean="0"/>
              <a:t>Modifications</a:t>
            </a:r>
            <a:endParaRPr lang="en-US" sz="2400" dirty="0" smtClean="0"/>
          </a:p>
          <a:p>
            <a:r>
              <a:rPr lang="en-US" sz="2400" dirty="0"/>
              <a:t>Conversion of </a:t>
            </a:r>
            <a:r>
              <a:rPr lang="en-US" sz="2400" b="1" dirty="0"/>
              <a:t>time-range</a:t>
            </a:r>
            <a:r>
              <a:rPr lang="en-US" sz="2400" dirty="0"/>
              <a:t> events to </a:t>
            </a:r>
            <a:r>
              <a:rPr lang="en-US" sz="2400" b="1" dirty="0"/>
              <a:t>one-time</a:t>
            </a:r>
            <a:r>
              <a:rPr lang="en-US" sz="2400" dirty="0"/>
              <a:t> events</a:t>
            </a:r>
          </a:p>
          <a:p>
            <a:r>
              <a:rPr lang="en-US" sz="2400" dirty="0"/>
              <a:t>For the same event, convert all units to same one</a:t>
            </a:r>
          </a:p>
        </p:txBody>
      </p:sp>
    </p:spTree>
    <p:extLst>
      <p:ext uri="{BB962C8B-B14F-4D97-AF65-F5344CB8AC3E}">
        <p14:creationId xmlns:p14="http://schemas.microsoft.com/office/powerpoint/2010/main" val="162210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MIMIC-III </a:t>
            </a:r>
            <a:r>
              <a:rPr lang="en-US" dirty="0" smtClean="0"/>
              <a:t>– Data Formation – Step 3</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751" y="1377061"/>
            <a:ext cx="9552448" cy="3132837"/>
          </a:xfrm>
          <a:prstGeom prst="rect">
            <a:avLst/>
          </a:prstGeom>
        </p:spPr>
      </p:pic>
      <p:sp>
        <p:nvSpPr>
          <p:cNvPr id="4" name="Content Placeholder 1"/>
          <p:cNvSpPr txBox="1">
            <a:spLocks/>
          </p:cNvSpPr>
          <p:nvPr/>
        </p:nvSpPr>
        <p:spPr>
          <a:xfrm>
            <a:off x="531288" y="4652918"/>
            <a:ext cx="11329017" cy="138374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smtClean="0"/>
              <a:t>Modifications</a:t>
            </a:r>
            <a:endParaRPr lang="en-US" sz="2400" dirty="0" smtClean="0"/>
          </a:p>
          <a:p>
            <a:r>
              <a:rPr lang="en-US" sz="2400" dirty="0" smtClean="0"/>
              <a:t>Down-sample events per type and per chunk to some fixed number (</a:t>
            </a:r>
            <a:r>
              <a:rPr lang="en-US" sz="2400" b="1" dirty="0" smtClean="0"/>
              <a:t>K</a:t>
            </a:r>
            <a:r>
              <a:rPr lang="en-US" sz="2400" dirty="0" smtClean="0"/>
              <a:t>)</a:t>
            </a:r>
          </a:p>
          <a:p>
            <a:r>
              <a:rPr lang="en-US" sz="2400" dirty="0" smtClean="0"/>
              <a:t>Add zeros before admission’s beginning to make it fixed length (</a:t>
            </a:r>
            <a:r>
              <a:rPr lang="en-US" sz="2400" b="1" dirty="0" smtClean="0"/>
              <a:t>N</a:t>
            </a:r>
            <a:r>
              <a:rPr lang="en-US" sz="2400" dirty="0" smtClean="0"/>
              <a:t>)</a:t>
            </a:r>
            <a:endParaRPr lang="en-US" sz="2400" dirty="0"/>
          </a:p>
        </p:txBody>
      </p:sp>
    </p:spTree>
    <p:extLst>
      <p:ext uri="{BB962C8B-B14F-4D97-AF65-F5344CB8AC3E}">
        <p14:creationId xmlns:p14="http://schemas.microsoft.com/office/powerpoint/2010/main" val="3603681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From MIMIC-III to an Evolving Graph</a:t>
            </a:r>
          </a:p>
        </p:txBody>
      </p:sp>
      <p:sp>
        <p:nvSpPr>
          <p:cNvPr id="2" name="Content Placeholder 1"/>
          <p:cNvSpPr>
            <a:spLocks noGrp="1"/>
          </p:cNvSpPr>
          <p:nvPr>
            <p:ph idx="1"/>
          </p:nvPr>
        </p:nvSpPr>
        <p:spPr>
          <a:xfrm>
            <a:off x="531289" y="1524001"/>
            <a:ext cx="11129420" cy="4634038"/>
          </a:xfrm>
        </p:spPr>
        <p:txBody>
          <a:bodyPr anchor="ctr"/>
          <a:lstStyle/>
          <a:p>
            <a:r>
              <a:rPr lang="en-US" dirty="0" smtClean="0"/>
              <a:t>We now have an evolving entity for each admission</a:t>
            </a:r>
          </a:p>
          <a:p>
            <a:r>
              <a:rPr lang="en-US" dirty="0" smtClean="0"/>
              <a:t>Solves </a:t>
            </a:r>
            <a:r>
              <a:rPr lang="en-US" dirty="0" smtClean="0"/>
              <a:t>many challenges inherent to healthcare:</a:t>
            </a:r>
          </a:p>
          <a:p>
            <a:pPr lvl="1"/>
            <a:r>
              <a:rPr lang="en-US" dirty="0" smtClean="0"/>
              <a:t>Many missing values in events</a:t>
            </a:r>
          </a:p>
          <a:p>
            <a:pPr lvl="1"/>
            <a:r>
              <a:rPr lang="en-US" dirty="0" smtClean="0"/>
              <a:t>Non-constant intervals among different events:</a:t>
            </a:r>
          </a:p>
          <a:p>
            <a:pPr lvl="2"/>
            <a:r>
              <a:rPr lang="en-US" dirty="0" smtClean="0"/>
              <a:t>mmHg/h for </a:t>
            </a:r>
            <a:r>
              <a:rPr lang="en-US" b="1" dirty="0" smtClean="0"/>
              <a:t>blood pressure</a:t>
            </a:r>
          </a:p>
          <a:p>
            <a:pPr lvl="2"/>
            <a:r>
              <a:rPr lang="en-US" dirty="0" smtClean="0"/>
              <a:t>mg/30min for </a:t>
            </a:r>
            <a:r>
              <a:rPr lang="en-US" b="1" dirty="0" smtClean="0"/>
              <a:t>aspirin</a:t>
            </a:r>
          </a:p>
          <a:p>
            <a:pPr marL="548640" lvl="2" indent="0">
              <a:buNone/>
            </a:pPr>
            <a:endParaRPr lang="en-US" b="1" dirty="0" smtClean="0"/>
          </a:p>
          <a:p>
            <a:r>
              <a:rPr lang="en-US" dirty="0" smtClean="0"/>
              <a:t>More natural than existing approaches:</a:t>
            </a:r>
          </a:p>
          <a:p>
            <a:pPr lvl="1"/>
            <a:r>
              <a:rPr lang="en-US" dirty="0" smtClean="0"/>
              <a:t>We </a:t>
            </a:r>
            <a:r>
              <a:rPr lang="en-US" dirty="0"/>
              <a:t>are interested in </a:t>
            </a:r>
            <a:r>
              <a:rPr lang="en-US" dirty="0" smtClean="0"/>
              <a:t>the evolution of </a:t>
            </a:r>
            <a:r>
              <a:rPr lang="en-US" dirty="0"/>
              <a:t>a </a:t>
            </a:r>
            <a:r>
              <a:rPr lang="en-US" dirty="0" smtClean="0"/>
              <a:t>patient’s state</a:t>
            </a:r>
          </a:p>
          <a:p>
            <a:pPr lvl="1"/>
            <a:r>
              <a:rPr lang="en-US" dirty="0" smtClean="0"/>
              <a:t>Not </a:t>
            </a:r>
            <a:r>
              <a:rPr lang="en-US" dirty="0"/>
              <a:t>his exact vitals at </a:t>
            </a:r>
            <a:r>
              <a:rPr lang="en-US" dirty="0" smtClean="0"/>
              <a:t>every T, where T is the finest-grain event interval</a:t>
            </a:r>
          </a:p>
        </p:txBody>
      </p:sp>
    </p:spTree>
    <p:extLst>
      <p:ext uri="{BB962C8B-B14F-4D97-AF65-F5344CB8AC3E}">
        <p14:creationId xmlns:p14="http://schemas.microsoft.com/office/powerpoint/2010/main" val="9034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Baseline</a:t>
            </a:r>
            <a:endParaRPr lang="en-US" dirty="0"/>
          </a:p>
        </p:txBody>
      </p:sp>
      <p:sp>
        <p:nvSpPr>
          <p:cNvPr id="6" name="Text Placeholder 5"/>
          <p:cNvSpPr>
            <a:spLocks noGrp="1"/>
          </p:cNvSpPr>
          <p:nvPr>
            <p:ph type="body" idx="1"/>
          </p:nvPr>
        </p:nvSpPr>
        <p:spPr/>
        <p:txBody>
          <a:bodyPr/>
          <a:lstStyle/>
          <a:p>
            <a:r>
              <a:rPr lang="en-US" dirty="0" smtClean="0"/>
              <a:t>Single admission approach</a:t>
            </a:r>
            <a:endParaRPr lang="en-US" dirty="0"/>
          </a:p>
        </p:txBody>
      </p:sp>
    </p:spTree>
    <p:extLst>
      <p:ext uri="{BB962C8B-B14F-4D97-AF65-F5344CB8AC3E}">
        <p14:creationId xmlns:p14="http://schemas.microsoft.com/office/powerpoint/2010/main" val="3554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1016897"/>
          </a:xfrm>
        </p:spPr>
        <p:txBody>
          <a:bodyPr anchor="ctr"/>
          <a:lstStyle/>
          <a:p>
            <a:pPr marL="0" indent="0">
              <a:buNone/>
            </a:pPr>
            <a:r>
              <a:rPr lang="en-US" dirty="0" smtClean="0"/>
              <a:t>1) Background &amp; Problem Statement</a:t>
            </a:r>
            <a:endParaRPr lang="en-US" dirty="0"/>
          </a:p>
        </p:txBody>
      </p:sp>
      <p:sp>
        <p:nvSpPr>
          <p:cNvPr id="4" name="Content Placeholder 3"/>
          <p:cNvSpPr>
            <a:spLocks noGrp="1"/>
          </p:cNvSpPr>
          <p:nvPr>
            <p:ph sz="half" idx="2"/>
          </p:nvPr>
        </p:nvSpPr>
        <p:spPr>
          <a:xfrm>
            <a:off x="6248441" y="1524002"/>
            <a:ext cx="5411607" cy="1016897"/>
          </a:xfrm>
        </p:spPr>
        <p:txBody>
          <a:bodyPr anchor="ctr"/>
          <a:lstStyle/>
          <a:p>
            <a:pPr marL="0" indent="0">
              <a:buNone/>
            </a:pPr>
            <a:r>
              <a:rPr lang="en-US" dirty="0" smtClean="0"/>
              <a:t>2) Healthcare Dataset &amp; Application</a:t>
            </a:r>
            <a:endParaRPr lang="en-US" dirty="0"/>
          </a:p>
        </p:txBody>
      </p:sp>
      <p:sp>
        <p:nvSpPr>
          <p:cNvPr id="7" name="Content Placeholder 6"/>
          <p:cNvSpPr>
            <a:spLocks noGrp="1"/>
          </p:cNvSpPr>
          <p:nvPr>
            <p:ph sz="half" idx="13"/>
          </p:nvPr>
        </p:nvSpPr>
        <p:spPr>
          <a:xfrm>
            <a:off x="531952" y="2976524"/>
            <a:ext cx="5411608" cy="875286"/>
          </a:xfrm>
        </p:spPr>
        <p:txBody>
          <a:bodyPr anchor="ctr"/>
          <a:lstStyle/>
          <a:p>
            <a:pPr marL="0" indent="0">
              <a:buNone/>
            </a:pPr>
            <a:r>
              <a:rPr lang="en-US" dirty="0" smtClean="0"/>
              <a:t>3) Baseline: Architecture &amp; Application</a:t>
            </a:r>
            <a:endParaRPr lang="en-US" dirty="0"/>
          </a:p>
        </p:txBody>
      </p:sp>
      <p:sp>
        <p:nvSpPr>
          <p:cNvPr id="8" name="Content Placeholder 7"/>
          <p:cNvSpPr>
            <a:spLocks noGrp="1"/>
          </p:cNvSpPr>
          <p:nvPr>
            <p:ph sz="half" idx="14"/>
          </p:nvPr>
        </p:nvSpPr>
        <p:spPr>
          <a:xfrm>
            <a:off x="6248441" y="2976524"/>
            <a:ext cx="5411607" cy="875286"/>
          </a:xfrm>
        </p:spPr>
        <p:txBody>
          <a:bodyPr anchor="ctr"/>
          <a:lstStyle/>
          <a:p>
            <a:pPr marL="0" indent="0">
              <a:buNone/>
            </a:pPr>
            <a:r>
              <a:rPr lang="en-US" dirty="0" smtClean="0"/>
              <a:t>4) KG-RNN: Architecture &amp; Application</a:t>
            </a:r>
            <a:endParaRPr lang="en-US" dirty="0"/>
          </a:p>
        </p:txBody>
      </p:sp>
      <p:sp>
        <p:nvSpPr>
          <p:cNvPr id="2" name="Title 1"/>
          <p:cNvSpPr>
            <a:spLocks noGrp="1"/>
          </p:cNvSpPr>
          <p:nvPr>
            <p:ph type="title"/>
          </p:nvPr>
        </p:nvSpPr>
        <p:spPr/>
        <p:txBody>
          <a:bodyPr/>
          <a:lstStyle/>
          <a:p>
            <a:r>
              <a:rPr lang="en-US" dirty="0" smtClean="0"/>
              <a:t>Overview</a:t>
            </a:r>
            <a:endParaRPr lang="en-US" dirty="0"/>
          </a:p>
        </p:txBody>
      </p:sp>
      <p:sp>
        <p:nvSpPr>
          <p:cNvPr id="9" name="Content Placeholder 6"/>
          <p:cNvSpPr txBox="1">
            <a:spLocks/>
          </p:cNvSpPr>
          <p:nvPr/>
        </p:nvSpPr>
        <p:spPr>
          <a:xfrm>
            <a:off x="531950" y="4287435"/>
            <a:ext cx="5411608" cy="875286"/>
          </a:xfrm>
          <a:prstGeom prst="rect">
            <a:avLst/>
          </a:prstGeom>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5) Results</a:t>
            </a:r>
            <a:endParaRPr lang="en-US" dirty="0"/>
          </a:p>
        </p:txBody>
      </p:sp>
      <p:sp>
        <p:nvSpPr>
          <p:cNvPr id="10" name="Content Placeholder 7"/>
          <p:cNvSpPr txBox="1">
            <a:spLocks/>
          </p:cNvSpPr>
          <p:nvPr/>
        </p:nvSpPr>
        <p:spPr>
          <a:xfrm>
            <a:off x="6248439" y="4287435"/>
            <a:ext cx="5411607" cy="875286"/>
          </a:xfrm>
          <a:prstGeom prst="rect">
            <a:avLst/>
          </a:prstGeom>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6</a:t>
            </a:r>
            <a:r>
              <a:rPr lang="en-US" dirty="0" smtClean="0"/>
              <a:t>) Concluding Remarks</a:t>
            </a:r>
            <a:endParaRPr lang="en-US" dirty="0"/>
          </a:p>
        </p:txBody>
      </p:sp>
    </p:spTree>
    <p:extLst>
      <p:ext uri="{BB962C8B-B14F-4D97-AF65-F5344CB8AC3E}">
        <p14:creationId xmlns:p14="http://schemas.microsoft.com/office/powerpoint/2010/main" val="364816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smtClean="0"/>
              <a:t>Baseline</a:t>
            </a:r>
            <a:endParaRPr lang="en-US" dirty="0"/>
          </a:p>
        </p:txBody>
      </p:sp>
      <p:sp>
        <p:nvSpPr>
          <p:cNvPr id="6" name="Text Placeholder 5"/>
          <p:cNvSpPr>
            <a:spLocks noGrp="1"/>
          </p:cNvSpPr>
          <p:nvPr>
            <p:ph idx="1"/>
          </p:nvPr>
        </p:nvSpPr>
        <p:spPr>
          <a:xfrm>
            <a:off x="531289" y="1978429"/>
            <a:ext cx="11129420" cy="4114874"/>
          </a:xfrm>
        </p:spPr>
        <p:txBody>
          <a:bodyPr/>
          <a:lstStyle/>
          <a:p>
            <a:pPr marL="514350" indent="-514350">
              <a:lnSpc>
                <a:spcPct val="100000"/>
              </a:lnSpc>
              <a:buFont typeface="+mj-lt"/>
              <a:buAutoNum type="arabicPeriod"/>
            </a:pPr>
            <a:r>
              <a:rPr lang="en-US" dirty="0" smtClean="0"/>
              <a:t>Create a vector representation of each event (called </a:t>
            </a:r>
            <a:r>
              <a:rPr lang="en-US" b="1" dirty="0" smtClean="0"/>
              <a:t>embedding</a:t>
            </a:r>
            <a:r>
              <a:rPr lang="en-US" dirty="0" smtClean="0"/>
              <a:t>)</a:t>
            </a:r>
          </a:p>
          <a:p>
            <a:pPr marL="274320" lvl="1" indent="0">
              <a:lnSpc>
                <a:spcPct val="100000"/>
              </a:lnSpc>
              <a:buNone/>
            </a:pPr>
            <a:endParaRPr lang="en-US" sz="1000" dirty="0" smtClean="0"/>
          </a:p>
          <a:p>
            <a:pPr marL="514350" indent="-514350">
              <a:lnSpc>
                <a:spcPct val="100000"/>
              </a:lnSpc>
              <a:buFont typeface="+mj-lt"/>
              <a:buAutoNum type="arabicPeriod"/>
            </a:pPr>
            <a:r>
              <a:rPr lang="en-US" b="1" dirty="0" smtClean="0"/>
              <a:t>Aggregate</a:t>
            </a:r>
            <a:r>
              <a:rPr lang="en-US" dirty="0" smtClean="0"/>
              <a:t> events of the same type within the same chunk together</a:t>
            </a:r>
          </a:p>
          <a:p>
            <a:pPr marL="274320" lvl="1" indent="0">
              <a:lnSpc>
                <a:spcPct val="100000"/>
              </a:lnSpc>
              <a:buNone/>
            </a:pPr>
            <a:endParaRPr lang="en-US" sz="1000" dirty="0" smtClean="0"/>
          </a:p>
          <a:p>
            <a:pPr marL="514350" indent="-514350">
              <a:lnSpc>
                <a:spcPct val="100000"/>
              </a:lnSpc>
              <a:buFont typeface="+mj-lt"/>
              <a:buAutoNum type="arabicPeriod"/>
            </a:pPr>
            <a:r>
              <a:rPr lang="en-US" b="1" dirty="0" smtClean="0"/>
              <a:t>Concatenate</a:t>
            </a:r>
            <a:r>
              <a:rPr lang="en-US" dirty="0" smtClean="0"/>
              <a:t> aggregated events for each type</a:t>
            </a:r>
          </a:p>
          <a:p>
            <a:pPr marL="788670" lvl="1" indent="-514350">
              <a:lnSpc>
                <a:spcPct val="100000"/>
              </a:lnSpc>
              <a:buFont typeface="+mj-lt"/>
              <a:buAutoNum type="arabicPeriod"/>
            </a:pPr>
            <a:endParaRPr lang="en-US" sz="1000" dirty="0" smtClean="0"/>
          </a:p>
          <a:p>
            <a:pPr marL="514350" indent="-514350">
              <a:lnSpc>
                <a:spcPct val="100000"/>
              </a:lnSpc>
              <a:buFont typeface="+mj-lt"/>
              <a:buAutoNum type="arabicPeriod"/>
            </a:pPr>
            <a:r>
              <a:rPr lang="en-US" b="1" dirty="0"/>
              <a:t>Feed</a:t>
            </a:r>
            <a:r>
              <a:rPr lang="en-US" dirty="0"/>
              <a:t> aggregated chunks into a Recurrent Neural </a:t>
            </a:r>
            <a:r>
              <a:rPr lang="en-US" dirty="0" smtClean="0"/>
              <a:t>Network</a:t>
            </a:r>
          </a:p>
          <a:p>
            <a:pPr marL="788670" lvl="1" indent="-514350">
              <a:lnSpc>
                <a:spcPct val="100000"/>
              </a:lnSpc>
              <a:buFont typeface="+mj-lt"/>
              <a:buAutoNum type="arabicPeriod"/>
            </a:pPr>
            <a:endParaRPr lang="en-US" sz="1000" dirty="0" smtClean="0"/>
          </a:p>
          <a:p>
            <a:pPr marL="514350" indent="-514350">
              <a:lnSpc>
                <a:spcPct val="100000"/>
              </a:lnSpc>
              <a:buFont typeface="+mj-lt"/>
              <a:buAutoNum type="arabicPeriod"/>
            </a:pPr>
            <a:r>
              <a:rPr lang="en-US" dirty="0" smtClean="0"/>
              <a:t>Predict the final diagnoses from the output of the RNN</a:t>
            </a:r>
            <a:endParaRPr lang="en-US" dirty="0"/>
          </a:p>
        </p:txBody>
      </p:sp>
      <p:sp>
        <p:nvSpPr>
          <p:cNvPr id="7" name="Text Placeholder 5"/>
          <p:cNvSpPr txBox="1">
            <a:spLocks/>
          </p:cNvSpPr>
          <p:nvPr/>
        </p:nvSpPr>
        <p:spPr>
          <a:xfrm>
            <a:off x="531953" y="1373742"/>
            <a:ext cx="11128096" cy="3432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88" indent="0">
              <a:spcBef>
                <a:spcPts val="0"/>
              </a:spcBef>
              <a:buNone/>
            </a:pPr>
            <a:r>
              <a:rPr lang="en-US" sz="2400" b="1" dirty="0" smtClean="0"/>
              <a:t>Main idea</a:t>
            </a:r>
            <a:endParaRPr lang="en-US" sz="2400" b="1" dirty="0"/>
          </a:p>
        </p:txBody>
      </p:sp>
    </p:spTree>
    <p:extLst>
      <p:ext uri="{BB962C8B-B14F-4D97-AF65-F5344CB8AC3E}">
        <p14:creationId xmlns:p14="http://schemas.microsoft.com/office/powerpoint/2010/main" val="127874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743" y="1329694"/>
            <a:ext cx="11782310" cy="4291666"/>
          </a:xfrm>
          <a:prstGeom prst="rect">
            <a:avLst/>
          </a:prstGeom>
        </p:spPr>
      </p:pic>
    </p:spTree>
    <p:extLst>
      <p:ext uri="{BB962C8B-B14F-4D97-AF65-F5344CB8AC3E}">
        <p14:creationId xmlns:p14="http://schemas.microsoft.com/office/powerpoint/2010/main" val="253993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43" y="1543454"/>
            <a:ext cx="11782310" cy="3864146"/>
          </a:xfrm>
          <a:prstGeom prst="rect">
            <a:avLst/>
          </a:prstGeom>
        </p:spPr>
      </p:pic>
    </p:spTree>
    <p:extLst>
      <p:ext uri="{BB962C8B-B14F-4D97-AF65-F5344CB8AC3E}">
        <p14:creationId xmlns:p14="http://schemas.microsoft.com/office/powerpoint/2010/main" val="1896356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Baseline</a:t>
            </a:r>
            <a:endParaRPr lang="en-US" dirty="0"/>
          </a:p>
        </p:txBody>
      </p:sp>
      <p:sp>
        <p:nvSpPr>
          <p:cNvPr id="4" name="Content Placeholder 3"/>
          <p:cNvSpPr>
            <a:spLocks noGrp="1"/>
          </p:cNvSpPr>
          <p:nvPr>
            <p:ph idx="1"/>
          </p:nvPr>
        </p:nvSpPr>
        <p:spPr>
          <a:xfrm>
            <a:off x="531289" y="1847681"/>
            <a:ext cx="11129420" cy="4419600"/>
          </a:xfrm>
        </p:spPr>
        <p:txBody>
          <a:bodyPr/>
          <a:lstStyle/>
          <a:p>
            <a:r>
              <a:rPr lang="en-US" dirty="0" smtClean="0"/>
              <a:t>Initialize events to a multi-dimensional embedding vector:</a:t>
            </a:r>
          </a:p>
          <a:p>
            <a:pPr lvl="1"/>
            <a:r>
              <a:rPr lang="en-US" dirty="0" smtClean="0"/>
              <a:t>Aspirin </a:t>
            </a:r>
            <a:r>
              <a:rPr lang="en-US" dirty="0" smtClean="0">
                <a:sym typeface="Wingdings" panose="05000000000000000000" pitchFamily="2" charset="2"/>
              </a:rPr>
              <a:t> </a:t>
            </a:r>
            <a:r>
              <a:rPr lang="en-US" dirty="0" err="1" smtClean="0">
                <a:sym typeface="Wingdings" panose="05000000000000000000" pitchFamily="2" charset="2"/>
              </a:rPr>
              <a:t>e</a:t>
            </a:r>
            <a:r>
              <a:rPr lang="en-US" sz="1400" dirty="0" err="1" smtClean="0">
                <a:sym typeface="Wingdings" panose="05000000000000000000" pitchFamily="2" charset="2"/>
              </a:rPr>
              <a:t>Aspirin</a:t>
            </a:r>
            <a:r>
              <a:rPr lang="en-US" dirty="0" smtClean="0">
                <a:sym typeface="Wingdings" panose="05000000000000000000" pitchFamily="2" charset="2"/>
              </a:rPr>
              <a:t> = [e</a:t>
            </a:r>
            <a:r>
              <a:rPr lang="en-US" sz="1400" dirty="0" smtClean="0">
                <a:sym typeface="Wingdings" panose="05000000000000000000" pitchFamily="2" charset="2"/>
              </a:rPr>
              <a:t>1</a:t>
            </a:r>
            <a:r>
              <a:rPr lang="en-US" dirty="0" smtClean="0">
                <a:sym typeface="Wingdings" panose="05000000000000000000" pitchFamily="2" charset="2"/>
              </a:rPr>
              <a:t>, e</a:t>
            </a:r>
            <a:r>
              <a:rPr lang="en-US" sz="1400" dirty="0" smtClean="0">
                <a:sym typeface="Wingdings" panose="05000000000000000000" pitchFamily="2" charset="2"/>
              </a:rPr>
              <a:t>2</a:t>
            </a:r>
            <a:r>
              <a:rPr lang="en-US" dirty="0" smtClean="0">
                <a:sym typeface="Wingdings" panose="05000000000000000000" pitchFamily="2" charset="2"/>
              </a:rPr>
              <a:t>, e</a:t>
            </a:r>
            <a:r>
              <a:rPr lang="en-US" sz="1400" dirty="0" smtClean="0">
                <a:sym typeface="Wingdings" panose="05000000000000000000" pitchFamily="2" charset="2"/>
              </a:rPr>
              <a:t>3</a:t>
            </a:r>
            <a:r>
              <a:rPr lang="en-US" dirty="0" smtClean="0">
                <a:sym typeface="Wingdings" panose="05000000000000000000" pitchFamily="2" charset="2"/>
              </a:rPr>
              <a:t>, …, V]</a:t>
            </a:r>
          </a:p>
          <a:p>
            <a:pPr lvl="1"/>
            <a:r>
              <a:rPr lang="en-US" dirty="0" smtClean="0">
                <a:sym typeface="Wingdings" panose="05000000000000000000" pitchFamily="2" charset="2"/>
              </a:rPr>
              <a:t>V is the associated value</a:t>
            </a:r>
          </a:p>
          <a:p>
            <a:pPr lvl="1"/>
            <a:r>
              <a:rPr lang="en-US" dirty="0" err="1" smtClean="0">
                <a:sym typeface="Wingdings" panose="05000000000000000000" pitchFamily="2" charset="2"/>
              </a:rPr>
              <a:t>e</a:t>
            </a:r>
            <a:r>
              <a:rPr lang="en-US" sz="1400" dirty="0" err="1" smtClean="0">
                <a:sym typeface="Wingdings" panose="05000000000000000000" pitchFamily="2" charset="2"/>
              </a:rPr>
              <a:t>Aspirin</a:t>
            </a:r>
            <a:r>
              <a:rPr lang="en-US" dirty="0" smtClean="0">
                <a:sym typeface="Wingdings" panose="05000000000000000000" pitchFamily="2" charset="2"/>
              </a:rPr>
              <a:t> is a vector of length </a:t>
            </a:r>
            <a:r>
              <a:rPr lang="en-US" b="1" dirty="0" smtClean="0">
                <a:sym typeface="Wingdings" panose="05000000000000000000" pitchFamily="2" charset="2"/>
              </a:rPr>
              <a:t>a</a:t>
            </a:r>
          </a:p>
          <a:p>
            <a:pPr marL="274320" lvl="1" indent="0">
              <a:buNone/>
            </a:pPr>
            <a:endParaRPr lang="en-US" sz="1000" b="1" dirty="0" smtClean="0"/>
          </a:p>
          <a:p>
            <a:r>
              <a:rPr lang="en-US" dirty="0" smtClean="0"/>
              <a:t>Aggregators of events (</a:t>
            </a:r>
            <a:r>
              <a:rPr lang="en-US" b="1" dirty="0" smtClean="0"/>
              <a:t>K</a:t>
            </a:r>
            <a:r>
              <a:rPr lang="en-US" dirty="0" smtClean="0"/>
              <a:t>) of the same type </a:t>
            </a:r>
            <a:br>
              <a:rPr lang="en-US" dirty="0" smtClean="0"/>
            </a:br>
            <a:r>
              <a:rPr lang="en-US" dirty="0" smtClean="0"/>
              <a:t>within the same chunk</a:t>
            </a:r>
          </a:p>
          <a:p>
            <a:pPr lvl="1"/>
            <a:r>
              <a:rPr lang="en-US" dirty="0" smtClean="0"/>
              <a:t>Sum</a:t>
            </a:r>
            <a:r>
              <a:rPr lang="en-US" dirty="0"/>
              <a:t>-pooling</a:t>
            </a:r>
            <a:endParaRPr lang="en-US" dirty="0" smtClean="0"/>
          </a:p>
          <a:p>
            <a:pPr lvl="1"/>
            <a:r>
              <a:rPr lang="en-US" dirty="0" smtClean="0"/>
              <a:t>Mean</a:t>
            </a:r>
            <a:r>
              <a:rPr lang="en-US" dirty="0"/>
              <a:t>-pooling</a:t>
            </a:r>
            <a:endParaRPr lang="en-US" dirty="0" smtClean="0"/>
          </a:p>
          <a:p>
            <a:pPr lvl="1"/>
            <a:r>
              <a:rPr lang="en-US" dirty="0" smtClean="0"/>
              <a:t>Max-pooling</a:t>
            </a:r>
          </a:p>
          <a:p>
            <a:endParaRPr lang="en-US" dirty="0"/>
          </a:p>
          <a:p>
            <a:endParaRPr lang="en-US" dirty="0"/>
          </a:p>
          <a:p>
            <a:endParaRPr lang="en-US" dirty="0"/>
          </a:p>
        </p:txBody>
      </p:sp>
      <p:pic>
        <p:nvPicPr>
          <p:cNvPr id="3" name="Picture 2"/>
          <p:cNvPicPr>
            <a:picLocks noChangeAspect="1"/>
          </p:cNvPicPr>
          <p:nvPr/>
        </p:nvPicPr>
        <p:blipFill rotWithShape="1">
          <a:blip r:embed="rId2"/>
          <a:srcRect t="1720" r="2462" b="2559"/>
          <a:stretch/>
        </p:blipFill>
        <p:spPr>
          <a:xfrm>
            <a:off x="8058815" y="2549255"/>
            <a:ext cx="3793626" cy="3816298"/>
          </a:xfrm>
          <a:prstGeom prst="rect">
            <a:avLst/>
          </a:prstGeom>
        </p:spPr>
      </p:pic>
      <p:sp>
        <p:nvSpPr>
          <p:cNvPr id="5" name="Text Placeholder 5"/>
          <p:cNvSpPr txBox="1">
            <a:spLocks/>
          </p:cNvSpPr>
          <p:nvPr/>
        </p:nvSpPr>
        <p:spPr>
          <a:xfrm>
            <a:off x="531953" y="1373742"/>
            <a:ext cx="11128096" cy="3432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88" indent="0">
              <a:spcBef>
                <a:spcPts val="0"/>
              </a:spcBef>
              <a:buNone/>
            </a:pPr>
            <a:r>
              <a:rPr lang="en-US" sz="2400" b="1" dirty="0" smtClean="0"/>
              <a:t>Details</a:t>
            </a:r>
            <a:endParaRPr lang="en-US" sz="2400" b="1" dirty="0"/>
          </a:p>
        </p:txBody>
      </p:sp>
    </p:spTree>
    <p:extLst>
      <p:ext uri="{BB962C8B-B14F-4D97-AF65-F5344CB8AC3E}">
        <p14:creationId xmlns:p14="http://schemas.microsoft.com/office/powerpoint/2010/main" val="1360234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KG-RNN: Architecture</a:t>
            </a:r>
            <a:endParaRPr lang="en-US" dirty="0"/>
          </a:p>
        </p:txBody>
      </p:sp>
      <p:sp>
        <p:nvSpPr>
          <p:cNvPr id="2" name="Text Placeholder 1"/>
          <p:cNvSpPr>
            <a:spLocks noGrp="1"/>
          </p:cNvSpPr>
          <p:nvPr>
            <p:ph type="body" idx="1"/>
          </p:nvPr>
        </p:nvSpPr>
        <p:spPr/>
        <p:txBody>
          <a:bodyPr/>
          <a:lstStyle/>
          <a:p>
            <a:r>
              <a:rPr lang="en-US" dirty="0" smtClean="0"/>
              <a:t>Multi admission </a:t>
            </a:r>
            <a:r>
              <a:rPr lang="en-US" dirty="0"/>
              <a:t>approach</a:t>
            </a:r>
          </a:p>
        </p:txBody>
      </p:sp>
    </p:spTree>
    <p:extLst>
      <p:ext uri="{BB962C8B-B14F-4D97-AF65-F5344CB8AC3E}">
        <p14:creationId xmlns:p14="http://schemas.microsoft.com/office/powerpoint/2010/main" val="107082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1953" y="1373742"/>
            <a:ext cx="5666546" cy="343299"/>
          </a:xfrm>
        </p:spPr>
        <p:txBody>
          <a:bodyPr/>
          <a:lstStyle/>
          <a:p>
            <a:r>
              <a:rPr lang="en-US" dirty="0" smtClean="0"/>
              <a:t>From tables and external information</a:t>
            </a:r>
            <a:endParaRPr lang="en-US" dirty="0"/>
          </a:p>
        </p:txBody>
      </p:sp>
      <p:sp>
        <p:nvSpPr>
          <p:cNvPr id="5" name="Title 4"/>
          <p:cNvSpPr>
            <a:spLocks noGrp="1"/>
          </p:cNvSpPr>
          <p:nvPr>
            <p:ph type="title"/>
          </p:nvPr>
        </p:nvSpPr>
        <p:spPr/>
        <p:txBody>
          <a:bodyPr/>
          <a:lstStyle/>
          <a:p>
            <a:r>
              <a:rPr lang="fr-CH" dirty="0" smtClean="0"/>
              <a:t>Weighted Knowledge Graph </a:t>
            </a:r>
            <a:r>
              <a:rPr lang="fr-CH" b="1" dirty="0" smtClean="0"/>
              <a:t>Construction</a:t>
            </a:r>
            <a:endParaRPr lang="en-US"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1636" y="3238049"/>
            <a:ext cx="584266" cy="58426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1157" y="3226736"/>
            <a:ext cx="603821" cy="60382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0403" y="4569557"/>
            <a:ext cx="624727" cy="62472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3304" y="3238049"/>
            <a:ext cx="600451" cy="600451"/>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1928212851"/>
              </p:ext>
            </p:extLst>
          </p:nvPr>
        </p:nvGraphicFramePr>
        <p:xfrm>
          <a:off x="5141694" y="2248488"/>
          <a:ext cx="2541597" cy="1524000"/>
        </p:xfrm>
        <a:graphic>
          <a:graphicData uri="http://schemas.openxmlformats.org/drawingml/2006/table">
            <a:tbl>
              <a:tblPr firstRow="1" bandRow="1">
                <a:tableStyleId>{7E9639D4-E3E2-4D34-9284-5A2195B3D0D7}</a:tableStyleId>
              </a:tblPr>
              <a:tblGrid>
                <a:gridCol w="422009"/>
                <a:gridCol w="1059794"/>
                <a:gridCol w="1059794"/>
              </a:tblGrid>
              <a:tr h="284749">
                <a:tc>
                  <a:txBody>
                    <a:bodyPr/>
                    <a:lstStyle/>
                    <a:p>
                      <a:r>
                        <a:rPr lang="en-US" sz="1400" dirty="0" smtClean="0"/>
                        <a:t>ID</a:t>
                      </a:r>
                      <a:endParaRPr lang="en-US" sz="1400" dirty="0"/>
                    </a:p>
                  </a:txBody>
                  <a:tcPr/>
                </a:tc>
                <a:tc>
                  <a:txBody>
                    <a:bodyPr/>
                    <a:lstStyle/>
                    <a:p>
                      <a:pPr algn="ctr"/>
                      <a:r>
                        <a:rPr lang="en-US" sz="1400" dirty="0" smtClean="0"/>
                        <a:t>Type</a:t>
                      </a:r>
                      <a:endParaRPr lang="en-US" sz="1400" dirty="0"/>
                    </a:p>
                  </a:txBody>
                  <a:tcPr/>
                </a:tc>
                <a:tc>
                  <a:txBody>
                    <a:bodyPr/>
                    <a:lstStyle/>
                    <a:p>
                      <a:pPr algn="ctr"/>
                      <a:r>
                        <a:rPr lang="en-US" sz="1400" dirty="0" smtClean="0"/>
                        <a:t>Property A</a:t>
                      </a:r>
                      <a:endParaRPr lang="en-US" sz="1400" dirty="0"/>
                    </a:p>
                  </a:txBody>
                  <a:tcPr/>
                </a:tc>
              </a:tr>
              <a:tr h="284749">
                <a:tc>
                  <a:txBody>
                    <a:bodyPr/>
                    <a:lstStyle/>
                    <a:p>
                      <a:r>
                        <a:rPr lang="en-US" sz="1400" dirty="0" smtClean="0"/>
                        <a:t>1</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Entity </a:t>
                      </a:r>
                      <a:r>
                        <a:rPr lang="en-US" sz="1400" baseline="0" dirty="0" smtClean="0"/>
                        <a:t>A</a:t>
                      </a:r>
                      <a:endParaRPr 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1</a:t>
                      </a:r>
                    </a:p>
                  </a:txBody>
                  <a:tcPr/>
                </a:tc>
              </a:tr>
              <a:tr h="284749">
                <a:tc>
                  <a:txBody>
                    <a:bodyPr/>
                    <a:lstStyle/>
                    <a:p>
                      <a:r>
                        <a:rPr lang="en-US" sz="1400" dirty="0" smtClean="0"/>
                        <a:t>2</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Entity </a:t>
                      </a:r>
                      <a:r>
                        <a:rPr lang="en-US" sz="1400" baseline="0" dirty="0" smtClean="0"/>
                        <a:t>A</a:t>
                      </a:r>
                      <a:endParaRPr 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5</a:t>
                      </a:r>
                    </a:p>
                  </a:txBody>
                  <a:tcPr/>
                </a:tc>
              </a:tr>
              <a:tr h="284749">
                <a:tc>
                  <a:txBody>
                    <a:bodyPr/>
                    <a:lstStyle/>
                    <a:p>
                      <a:r>
                        <a:rPr lang="en-US" sz="1400" dirty="0" smtClean="0"/>
                        <a:t>3</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Entity </a:t>
                      </a:r>
                      <a:r>
                        <a:rPr lang="en-US" sz="1400" baseline="0" dirty="0" smtClean="0"/>
                        <a:t>B</a:t>
                      </a:r>
                      <a:endParaRPr 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0</a:t>
                      </a:r>
                    </a:p>
                  </a:txBody>
                  <a:tcPr/>
                </a:tc>
              </a:tr>
              <a:tr h="284749">
                <a:tc>
                  <a:txBody>
                    <a:bodyPr/>
                    <a:lstStyle/>
                    <a:p>
                      <a:r>
                        <a:rPr lang="en-US" sz="1400" dirty="0" smtClean="0"/>
                        <a:t>4</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Entity </a:t>
                      </a:r>
                      <a:r>
                        <a:rPr lang="en-US" sz="1400" baseline="0" dirty="0" smtClean="0"/>
                        <a:t>C</a:t>
                      </a:r>
                      <a:endParaRPr 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a:tc>
              </a:tr>
            </a:tbl>
          </a:graphicData>
        </a:graphic>
      </p:graphicFrame>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5032" y="3280206"/>
            <a:ext cx="1225272" cy="1225272"/>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692588866"/>
              </p:ext>
            </p:extLst>
          </p:nvPr>
        </p:nvGraphicFramePr>
        <p:xfrm>
          <a:off x="5200946" y="4505478"/>
          <a:ext cx="3267143" cy="1219200"/>
        </p:xfrm>
        <a:graphic>
          <a:graphicData uri="http://schemas.openxmlformats.org/drawingml/2006/table">
            <a:tbl>
              <a:tblPr firstRow="1" bandRow="1">
                <a:tableStyleId>{7E9639D4-E3E2-4D34-9284-5A2195B3D0D7}</a:tableStyleId>
              </a:tblPr>
              <a:tblGrid>
                <a:gridCol w="802591"/>
                <a:gridCol w="802591"/>
                <a:gridCol w="802591"/>
                <a:gridCol w="859370"/>
              </a:tblGrid>
              <a:tr h="284749">
                <a:tc>
                  <a:txBody>
                    <a:bodyPr/>
                    <a:lstStyle/>
                    <a:p>
                      <a:r>
                        <a:rPr lang="en-US" sz="1400" dirty="0" smtClean="0"/>
                        <a:t>Entity 1</a:t>
                      </a:r>
                      <a:endParaRPr lang="en-US" sz="1400" dirty="0"/>
                    </a:p>
                  </a:txBody>
                  <a:tcPr/>
                </a:tc>
                <a:tc>
                  <a:txBody>
                    <a:bodyPr/>
                    <a:lstStyle/>
                    <a:p>
                      <a:pPr algn="l"/>
                      <a:r>
                        <a:rPr lang="en-US" sz="1400" dirty="0" smtClean="0"/>
                        <a:t>Entity 2</a:t>
                      </a:r>
                      <a:endParaRPr lang="en-US" sz="1400" dirty="0"/>
                    </a:p>
                  </a:txBody>
                  <a:tcPr/>
                </a:tc>
                <a:tc>
                  <a:txBody>
                    <a:bodyPr/>
                    <a:lstStyle/>
                    <a:p>
                      <a:pPr algn="ctr"/>
                      <a:r>
                        <a:rPr lang="en-US" sz="1400" dirty="0" smtClean="0"/>
                        <a:t>Type</a:t>
                      </a:r>
                      <a:endParaRPr lang="en-US" sz="1400" dirty="0"/>
                    </a:p>
                  </a:txBody>
                  <a:tcPr/>
                </a:tc>
                <a:tc>
                  <a:txBody>
                    <a:bodyPr/>
                    <a:lstStyle/>
                    <a:p>
                      <a:pPr algn="ctr"/>
                      <a:r>
                        <a:rPr lang="en-US" sz="1400" dirty="0" smtClean="0"/>
                        <a:t>Weight</a:t>
                      </a:r>
                      <a:endParaRPr lang="en-US" sz="1400" dirty="0"/>
                    </a:p>
                  </a:txBody>
                  <a:tcPr/>
                </a:tc>
              </a:tr>
              <a:tr h="284749">
                <a:tc>
                  <a:txBody>
                    <a:bodyPr/>
                    <a:lstStyle/>
                    <a:p>
                      <a:r>
                        <a:rPr lang="en-US" sz="1400" dirty="0" smtClean="0"/>
                        <a:t>1</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X</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0.95</a:t>
                      </a:r>
                    </a:p>
                  </a:txBody>
                  <a:tcPr/>
                </a:tc>
              </a:tr>
              <a:tr h="284749">
                <a:tc>
                  <a:txBody>
                    <a:bodyPr/>
                    <a:lstStyle/>
                    <a:p>
                      <a:r>
                        <a:rPr lang="en-US" sz="1400" dirty="0" smtClean="0"/>
                        <a:t>3</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0.5</a:t>
                      </a:r>
                    </a:p>
                  </a:txBody>
                  <a:tcPr/>
                </a:tc>
              </a:tr>
              <a:tr h="284749">
                <a:tc>
                  <a:txBody>
                    <a:bodyPr/>
                    <a:lstStyle/>
                    <a:p>
                      <a:r>
                        <a:rPr lang="en-US" sz="1400" dirty="0" smtClean="0"/>
                        <a:t>4</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X</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1</a:t>
                      </a:r>
                    </a:p>
                  </a:txBody>
                  <a:tcPr/>
                </a:tc>
              </a:tr>
            </a:tbl>
          </a:graphicData>
        </a:graphic>
      </p:graphicFrame>
      <p:sp>
        <p:nvSpPr>
          <p:cNvPr id="15" name="Oval 14"/>
          <p:cNvSpPr/>
          <p:nvPr/>
        </p:nvSpPr>
        <p:spPr bwMode="gray">
          <a:xfrm>
            <a:off x="9088427" y="4310611"/>
            <a:ext cx="517891" cy="517891"/>
          </a:xfrm>
          <a:prstGeom prst="ellipse">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1</a:t>
            </a:r>
            <a:endParaRPr lang="en-US" dirty="0" smtClean="0">
              <a:solidFill>
                <a:schemeClr val="bg1"/>
              </a:solidFill>
            </a:endParaRPr>
          </a:p>
        </p:txBody>
      </p:sp>
      <p:sp>
        <p:nvSpPr>
          <p:cNvPr id="16" name="Oval 15"/>
          <p:cNvSpPr/>
          <p:nvPr/>
        </p:nvSpPr>
        <p:spPr bwMode="gray">
          <a:xfrm>
            <a:off x="10492115" y="4310610"/>
            <a:ext cx="517891" cy="517891"/>
          </a:xfrm>
          <a:prstGeom prst="ellipse">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2</a:t>
            </a:r>
          </a:p>
        </p:txBody>
      </p:sp>
      <p:sp>
        <p:nvSpPr>
          <p:cNvPr id="17" name="Oval 16"/>
          <p:cNvSpPr/>
          <p:nvPr/>
        </p:nvSpPr>
        <p:spPr bwMode="gray">
          <a:xfrm>
            <a:off x="9088427" y="5307820"/>
            <a:ext cx="517891" cy="517891"/>
          </a:xfrm>
          <a:prstGeom prst="ellipse">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3</a:t>
            </a:r>
          </a:p>
        </p:txBody>
      </p:sp>
      <p:sp>
        <p:nvSpPr>
          <p:cNvPr id="18" name="Oval 17"/>
          <p:cNvSpPr/>
          <p:nvPr/>
        </p:nvSpPr>
        <p:spPr bwMode="gray">
          <a:xfrm>
            <a:off x="10492116" y="5307819"/>
            <a:ext cx="517891" cy="517891"/>
          </a:xfrm>
          <a:prstGeom prst="ellipse">
            <a:avLst/>
          </a:prstGeom>
          <a:solidFill>
            <a:schemeClr val="accent4"/>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4</a:t>
            </a:r>
          </a:p>
        </p:txBody>
      </p:sp>
      <p:cxnSp>
        <p:nvCxnSpPr>
          <p:cNvPr id="20" name="Straight Connector 19"/>
          <p:cNvCxnSpPr>
            <a:stCxn id="15" idx="4"/>
            <a:endCxn id="17" idx="0"/>
          </p:cNvCxnSpPr>
          <p:nvPr/>
        </p:nvCxnSpPr>
        <p:spPr>
          <a:xfrm>
            <a:off x="9347373" y="4828502"/>
            <a:ext cx="0" cy="479318"/>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5" idx="5"/>
            <a:endCxn id="18" idx="1"/>
          </p:cNvCxnSpPr>
          <p:nvPr/>
        </p:nvCxnSpPr>
        <p:spPr>
          <a:xfrm>
            <a:off x="9530475" y="4752659"/>
            <a:ext cx="1037484" cy="631003"/>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6" idx="3"/>
            <a:endCxn id="17" idx="7"/>
          </p:cNvCxnSpPr>
          <p:nvPr/>
        </p:nvCxnSpPr>
        <p:spPr>
          <a:xfrm flipH="1">
            <a:off x="9530475" y="4752658"/>
            <a:ext cx="1037483" cy="631005"/>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5"/>
          <p:cNvSpPr txBox="1">
            <a:spLocks/>
          </p:cNvSpPr>
          <p:nvPr/>
        </p:nvSpPr>
        <p:spPr>
          <a:xfrm>
            <a:off x="5141374" y="1890826"/>
            <a:ext cx="2437062" cy="343299"/>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r>
              <a:rPr lang="en-US" b="0" dirty="0" smtClean="0"/>
              <a:t>Entities at t = 0</a:t>
            </a:r>
            <a:endParaRPr lang="en-US" b="0" dirty="0"/>
          </a:p>
        </p:txBody>
      </p:sp>
      <p:sp>
        <p:nvSpPr>
          <p:cNvPr id="31" name="Text Placeholder 5"/>
          <p:cNvSpPr txBox="1">
            <a:spLocks/>
          </p:cNvSpPr>
          <p:nvPr/>
        </p:nvSpPr>
        <p:spPr>
          <a:xfrm>
            <a:off x="5170000" y="4162179"/>
            <a:ext cx="1879408" cy="343299"/>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r>
              <a:rPr lang="en-US" b="0" dirty="0" smtClean="0"/>
              <a:t>Relations</a:t>
            </a:r>
            <a:endParaRPr lang="en-US" b="0" dirty="0"/>
          </a:p>
        </p:txBody>
      </p:sp>
      <p:sp>
        <p:nvSpPr>
          <p:cNvPr id="34" name="Text Placeholder 5"/>
          <p:cNvSpPr txBox="1">
            <a:spLocks/>
          </p:cNvSpPr>
          <p:nvPr/>
        </p:nvSpPr>
        <p:spPr>
          <a:xfrm>
            <a:off x="1059854" y="2760462"/>
            <a:ext cx="2067349" cy="343299"/>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algn="ctr"/>
            <a:r>
              <a:rPr lang="en-US" b="0" dirty="0" smtClean="0"/>
              <a:t>Files</a:t>
            </a:r>
            <a:endParaRPr lang="en-US" b="0" dirty="0"/>
          </a:p>
        </p:txBody>
      </p:sp>
      <p:sp>
        <p:nvSpPr>
          <p:cNvPr id="35" name="Text Placeholder 5"/>
          <p:cNvSpPr txBox="1">
            <a:spLocks/>
          </p:cNvSpPr>
          <p:nvPr/>
        </p:nvSpPr>
        <p:spPr>
          <a:xfrm>
            <a:off x="1059853" y="4147182"/>
            <a:ext cx="2067349" cy="343299"/>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algn="ctr"/>
            <a:r>
              <a:rPr lang="en-US" b="0" dirty="0" smtClean="0"/>
              <a:t>Databases</a:t>
            </a:r>
            <a:endParaRPr lang="en-US" b="0" dirty="0"/>
          </a:p>
        </p:txBody>
      </p:sp>
      <p:graphicFrame>
        <p:nvGraphicFramePr>
          <p:cNvPr id="22" name="Table 21"/>
          <p:cNvGraphicFramePr>
            <a:graphicFrameLocks noGrp="1"/>
          </p:cNvGraphicFramePr>
          <p:nvPr>
            <p:extLst>
              <p:ext uri="{D42A27DB-BD31-4B8C-83A1-F6EECF244321}">
                <p14:modId xmlns:p14="http://schemas.microsoft.com/office/powerpoint/2010/main" val="3597071490"/>
              </p:ext>
            </p:extLst>
          </p:nvPr>
        </p:nvGraphicFramePr>
        <p:xfrm>
          <a:off x="8468410" y="2248488"/>
          <a:ext cx="2541597" cy="1524000"/>
        </p:xfrm>
        <a:graphic>
          <a:graphicData uri="http://schemas.openxmlformats.org/drawingml/2006/table">
            <a:tbl>
              <a:tblPr firstRow="1" bandRow="1">
                <a:tableStyleId>{7E9639D4-E3E2-4D34-9284-5A2195B3D0D7}</a:tableStyleId>
              </a:tblPr>
              <a:tblGrid>
                <a:gridCol w="422009"/>
                <a:gridCol w="1059794"/>
                <a:gridCol w="1059794"/>
              </a:tblGrid>
              <a:tr h="284749">
                <a:tc>
                  <a:txBody>
                    <a:bodyPr/>
                    <a:lstStyle/>
                    <a:p>
                      <a:r>
                        <a:rPr lang="en-US" sz="1400" dirty="0" smtClean="0"/>
                        <a:t>ID</a:t>
                      </a:r>
                      <a:endParaRPr lang="en-US" sz="1400" dirty="0"/>
                    </a:p>
                  </a:txBody>
                  <a:tcPr/>
                </a:tc>
                <a:tc>
                  <a:txBody>
                    <a:bodyPr/>
                    <a:lstStyle/>
                    <a:p>
                      <a:pPr algn="ctr"/>
                      <a:r>
                        <a:rPr lang="en-US" sz="1400" dirty="0" smtClean="0"/>
                        <a:t>Type</a:t>
                      </a:r>
                      <a:endParaRPr lang="en-US" sz="1400" dirty="0"/>
                    </a:p>
                  </a:txBody>
                  <a:tcPr/>
                </a:tc>
                <a:tc>
                  <a:txBody>
                    <a:bodyPr/>
                    <a:lstStyle/>
                    <a:p>
                      <a:pPr algn="ctr"/>
                      <a:r>
                        <a:rPr lang="en-US" sz="1400" dirty="0" smtClean="0"/>
                        <a:t>Property A</a:t>
                      </a:r>
                      <a:endParaRPr lang="en-US" sz="1400" dirty="0"/>
                    </a:p>
                  </a:txBody>
                  <a:tcPr/>
                </a:tc>
              </a:tr>
              <a:tr h="284749">
                <a:tc>
                  <a:txBody>
                    <a:bodyPr/>
                    <a:lstStyle/>
                    <a:p>
                      <a:r>
                        <a:rPr lang="en-US" sz="1400" dirty="0" smtClean="0"/>
                        <a:t>1</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Entity </a:t>
                      </a:r>
                      <a:r>
                        <a:rPr lang="en-US" sz="1400" baseline="0" dirty="0" smtClean="0"/>
                        <a:t>A</a:t>
                      </a:r>
                      <a:endParaRPr 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29</a:t>
                      </a:r>
                    </a:p>
                  </a:txBody>
                  <a:tcPr/>
                </a:tc>
              </a:tr>
              <a:tr h="284749">
                <a:tc>
                  <a:txBody>
                    <a:bodyPr/>
                    <a:lstStyle/>
                    <a:p>
                      <a:r>
                        <a:rPr lang="en-US" sz="1400" dirty="0" smtClean="0"/>
                        <a:t>2</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Entity </a:t>
                      </a:r>
                      <a:r>
                        <a:rPr lang="en-US" sz="1400" baseline="0" dirty="0" smtClean="0"/>
                        <a:t>A</a:t>
                      </a:r>
                      <a:endParaRPr 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3</a:t>
                      </a:r>
                    </a:p>
                  </a:txBody>
                  <a:tcPr/>
                </a:tc>
              </a:tr>
              <a:tr h="284749">
                <a:tc>
                  <a:txBody>
                    <a:bodyPr/>
                    <a:lstStyle/>
                    <a:p>
                      <a:r>
                        <a:rPr lang="en-US" sz="1400" dirty="0" smtClean="0"/>
                        <a:t>3</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Entity </a:t>
                      </a:r>
                      <a:r>
                        <a:rPr lang="en-US" sz="1400" baseline="0" dirty="0" smtClean="0"/>
                        <a:t>B</a:t>
                      </a:r>
                      <a:endParaRPr 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7</a:t>
                      </a:r>
                    </a:p>
                  </a:txBody>
                  <a:tcPr/>
                </a:tc>
              </a:tr>
              <a:tr h="284749">
                <a:tc>
                  <a:txBody>
                    <a:bodyPr/>
                    <a:lstStyle/>
                    <a:p>
                      <a:r>
                        <a:rPr lang="en-US" sz="1400" dirty="0" smtClean="0"/>
                        <a:t>4</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Entity </a:t>
                      </a:r>
                      <a:r>
                        <a:rPr lang="en-US" sz="1400" baseline="0" dirty="0" smtClean="0"/>
                        <a:t>C</a:t>
                      </a:r>
                      <a:endParaRPr 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12</a:t>
                      </a:r>
                    </a:p>
                  </a:txBody>
                  <a:tcPr/>
                </a:tc>
              </a:tr>
            </a:tbl>
          </a:graphicData>
        </a:graphic>
      </p:graphicFrame>
      <p:sp>
        <p:nvSpPr>
          <p:cNvPr id="23" name="Text Placeholder 5"/>
          <p:cNvSpPr txBox="1">
            <a:spLocks/>
          </p:cNvSpPr>
          <p:nvPr/>
        </p:nvSpPr>
        <p:spPr>
          <a:xfrm>
            <a:off x="8468090" y="1890826"/>
            <a:ext cx="2437062" cy="343299"/>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r>
              <a:rPr lang="en-US" b="0" dirty="0" smtClean="0"/>
              <a:t>Entities at t = T</a:t>
            </a:r>
            <a:endParaRPr lang="en-US" b="0" dirty="0"/>
          </a:p>
        </p:txBody>
      </p:sp>
    </p:spTree>
    <p:extLst>
      <p:ext uri="{BB962C8B-B14F-4D97-AF65-F5344CB8AC3E}">
        <p14:creationId xmlns:p14="http://schemas.microsoft.com/office/powerpoint/2010/main" val="390995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a:t>Weighted Knowledge </a:t>
            </a:r>
            <a:r>
              <a:rPr lang="fr-CH" dirty="0" smtClean="0"/>
              <a:t>Graph </a:t>
            </a:r>
            <a:r>
              <a:rPr lang="fr-CH" b="1" dirty="0" smtClean="0"/>
              <a:t>Extraction</a:t>
            </a:r>
            <a:endParaRPr lang="en-US" b="1" dirty="0"/>
          </a:p>
        </p:txBody>
      </p:sp>
      <p:sp>
        <p:nvSpPr>
          <p:cNvPr id="6" name="Text Placeholder 5"/>
          <p:cNvSpPr>
            <a:spLocks noGrp="1"/>
          </p:cNvSpPr>
          <p:nvPr>
            <p:ph idx="1"/>
          </p:nvPr>
        </p:nvSpPr>
        <p:spPr/>
        <p:txBody>
          <a:bodyPr/>
          <a:lstStyle/>
          <a:p>
            <a:r>
              <a:rPr lang="en-US" dirty="0" smtClean="0"/>
              <a:t>From this Knowledge Graph:</a:t>
            </a:r>
          </a:p>
          <a:p>
            <a:pPr lvl="1">
              <a:buFont typeface="Wingdings" panose="05000000000000000000" pitchFamily="2" charset="2"/>
              <a:buChar char="à"/>
            </a:pPr>
            <a:r>
              <a:rPr lang="en-US" sz="2000" dirty="0" smtClean="0">
                <a:sym typeface="Wingdings" panose="05000000000000000000" pitchFamily="2" charset="2"/>
              </a:rPr>
              <a:t> Extract the </a:t>
            </a:r>
            <a:r>
              <a:rPr lang="en-US" sz="2000" b="1" dirty="0" smtClean="0">
                <a:sym typeface="Wingdings" panose="05000000000000000000" pitchFamily="2" charset="2"/>
              </a:rPr>
              <a:t>M</a:t>
            </a:r>
            <a:r>
              <a:rPr lang="en-US" sz="2000" dirty="0" smtClean="0">
                <a:sym typeface="Wingdings" panose="05000000000000000000" pitchFamily="2" charset="2"/>
              </a:rPr>
              <a:t> nearest neighbors </a:t>
            </a:r>
            <a:r>
              <a:rPr lang="en-US" sz="2000" dirty="0" smtClean="0"/>
              <a:t>for each input entity</a:t>
            </a:r>
          </a:p>
          <a:p>
            <a:pPr marL="0" indent="0">
              <a:buNone/>
            </a:pPr>
            <a:endParaRPr lang="en-US" sz="1200" dirty="0" smtClean="0"/>
          </a:p>
          <a:p>
            <a:r>
              <a:rPr lang="en-US" dirty="0" smtClean="0"/>
              <a:t>Nearest: Can be any distance metric between entities</a:t>
            </a:r>
          </a:p>
          <a:p>
            <a:endParaRPr lang="en-US" sz="1200" dirty="0" smtClean="0"/>
          </a:p>
          <a:p>
            <a:r>
              <a:rPr lang="en-US" dirty="0" smtClean="0"/>
              <a:t>Any graph sampling technique can be applied (weighted or not):</a:t>
            </a:r>
          </a:p>
          <a:p>
            <a:pPr lvl="1"/>
            <a:r>
              <a:rPr lang="en-US" sz="2000" dirty="0" smtClean="0"/>
              <a:t>Random sampling</a:t>
            </a:r>
          </a:p>
          <a:p>
            <a:pPr lvl="1"/>
            <a:r>
              <a:rPr lang="en-US" sz="2000" dirty="0" smtClean="0"/>
              <a:t>Snow-Ball sampling</a:t>
            </a:r>
          </a:p>
          <a:p>
            <a:pPr lvl="1"/>
            <a:r>
              <a:rPr lang="en-US" sz="2000" dirty="0"/>
              <a:t>Forest Fire </a:t>
            </a:r>
            <a:r>
              <a:rPr lang="en-US" sz="2000" dirty="0" smtClean="0"/>
              <a:t>sampling</a:t>
            </a:r>
            <a:endParaRPr lang="en-US" sz="2000" dirty="0"/>
          </a:p>
          <a:p>
            <a:pPr lvl="1"/>
            <a:r>
              <a:rPr lang="en-US" sz="2000" dirty="0" smtClean="0"/>
              <a:t>…</a:t>
            </a:r>
          </a:p>
          <a:p>
            <a:endParaRPr lang="en-US" dirty="0" smtClean="0"/>
          </a:p>
        </p:txBody>
      </p:sp>
    </p:spTree>
    <p:extLst>
      <p:ext uri="{BB962C8B-B14F-4D97-AF65-F5344CB8AC3E}">
        <p14:creationId xmlns:p14="http://schemas.microsoft.com/office/powerpoint/2010/main" val="36954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smtClean="0"/>
              <a:t>KG-RNN</a:t>
            </a:r>
            <a:endParaRPr lang="en-US" dirty="0"/>
          </a:p>
        </p:txBody>
      </p:sp>
      <p:sp>
        <p:nvSpPr>
          <p:cNvPr id="6" name="Text Placeholder 5"/>
          <p:cNvSpPr>
            <a:spLocks noGrp="1"/>
          </p:cNvSpPr>
          <p:nvPr>
            <p:ph idx="1"/>
          </p:nvPr>
        </p:nvSpPr>
        <p:spPr>
          <a:xfrm>
            <a:off x="531289" y="1812169"/>
            <a:ext cx="11129420" cy="4114874"/>
          </a:xfrm>
        </p:spPr>
        <p:txBody>
          <a:bodyPr/>
          <a:lstStyle/>
          <a:p>
            <a:pPr marL="514350" indent="-514350">
              <a:lnSpc>
                <a:spcPct val="100000"/>
              </a:lnSpc>
              <a:buFont typeface="+mj-lt"/>
              <a:buAutoNum type="arabicPeriod"/>
            </a:pPr>
            <a:r>
              <a:rPr lang="en-US" dirty="0" smtClean="0"/>
              <a:t>Feed graph states sequence, focused on an entity, through the </a:t>
            </a:r>
            <a:r>
              <a:rPr lang="en-US" b="1" dirty="0" smtClean="0"/>
              <a:t>Encoder</a:t>
            </a:r>
            <a:r>
              <a:rPr lang="en-US" dirty="0" smtClean="0"/>
              <a:t> module (c.f. </a:t>
            </a:r>
            <a:r>
              <a:rPr lang="en-US" i="1" dirty="0" smtClean="0"/>
              <a:t>Baseline</a:t>
            </a:r>
            <a:r>
              <a:rPr lang="en-US" dirty="0" smtClean="0"/>
              <a:t>):</a:t>
            </a:r>
          </a:p>
          <a:p>
            <a:pPr lvl="1">
              <a:lnSpc>
                <a:spcPct val="100000"/>
              </a:lnSpc>
            </a:pPr>
            <a:r>
              <a:rPr lang="en-US" dirty="0" smtClean="0"/>
              <a:t>Input entity</a:t>
            </a:r>
          </a:p>
          <a:p>
            <a:pPr lvl="1">
              <a:lnSpc>
                <a:spcPct val="100000"/>
              </a:lnSpc>
            </a:pPr>
            <a:r>
              <a:rPr lang="en-US" dirty="0" smtClean="0"/>
              <a:t>Neighboring entities</a:t>
            </a:r>
          </a:p>
          <a:p>
            <a:pPr marL="274320" lvl="1" indent="0">
              <a:lnSpc>
                <a:spcPct val="100000"/>
              </a:lnSpc>
              <a:buNone/>
            </a:pPr>
            <a:endParaRPr lang="en-US" sz="1000" dirty="0" smtClean="0"/>
          </a:p>
          <a:p>
            <a:pPr marL="514350" indent="-514350">
              <a:lnSpc>
                <a:spcPct val="100000"/>
              </a:lnSpc>
              <a:buFont typeface="+mj-lt"/>
              <a:buAutoNum type="arabicPeriod"/>
            </a:pPr>
            <a:r>
              <a:rPr lang="en-US" dirty="0" smtClean="0"/>
              <a:t>Gather the encoded entities with the </a:t>
            </a:r>
            <a:r>
              <a:rPr lang="en-US" b="1" dirty="0" smtClean="0"/>
              <a:t>Main</a:t>
            </a:r>
            <a:r>
              <a:rPr lang="en-US" dirty="0" smtClean="0"/>
              <a:t> (c.f. </a:t>
            </a:r>
            <a:r>
              <a:rPr lang="en-US" i="1" dirty="0" smtClean="0"/>
              <a:t>next slides</a:t>
            </a:r>
            <a:r>
              <a:rPr lang="en-US" dirty="0" smtClean="0"/>
              <a:t>) module</a:t>
            </a:r>
          </a:p>
          <a:p>
            <a:pPr marL="788670" lvl="1" indent="-514350">
              <a:lnSpc>
                <a:spcPct val="100000"/>
              </a:lnSpc>
              <a:buFont typeface="+mj-lt"/>
              <a:buAutoNum type="arabicPeriod"/>
            </a:pPr>
            <a:endParaRPr lang="en-US" sz="1000" dirty="0" smtClean="0"/>
          </a:p>
          <a:p>
            <a:pPr marL="514350" indent="-514350">
              <a:lnSpc>
                <a:spcPct val="100000"/>
              </a:lnSpc>
              <a:buFont typeface="+mj-lt"/>
              <a:buAutoNum type="arabicPeriod"/>
            </a:pPr>
            <a:r>
              <a:rPr lang="en-US" dirty="0" smtClean="0"/>
              <a:t>Attach static information of entities to their encoding vector</a:t>
            </a:r>
          </a:p>
          <a:p>
            <a:pPr marL="788670" lvl="1" indent="-514350">
              <a:lnSpc>
                <a:spcPct val="100000"/>
              </a:lnSpc>
              <a:buFont typeface="+mj-lt"/>
              <a:buAutoNum type="arabicPeriod"/>
            </a:pPr>
            <a:endParaRPr lang="en-US" sz="1000" dirty="0" smtClean="0"/>
          </a:p>
          <a:p>
            <a:pPr marL="514350" indent="-514350">
              <a:lnSpc>
                <a:spcPct val="100000"/>
              </a:lnSpc>
              <a:buFont typeface="+mj-lt"/>
              <a:buAutoNum type="arabicPeriod"/>
            </a:pPr>
            <a:r>
              <a:rPr lang="en-US" dirty="0" smtClean="0"/>
              <a:t>Get the final prediction from these static information + encoding vectors</a:t>
            </a:r>
            <a:endParaRPr lang="en-US" dirty="0"/>
          </a:p>
        </p:txBody>
      </p:sp>
      <p:sp>
        <p:nvSpPr>
          <p:cNvPr id="7" name="Text Placeholder 5"/>
          <p:cNvSpPr txBox="1">
            <a:spLocks/>
          </p:cNvSpPr>
          <p:nvPr/>
        </p:nvSpPr>
        <p:spPr>
          <a:xfrm>
            <a:off x="531953" y="1373742"/>
            <a:ext cx="11128096" cy="3432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88" indent="0">
              <a:spcBef>
                <a:spcPts val="0"/>
              </a:spcBef>
              <a:buNone/>
            </a:pPr>
            <a:r>
              <a:rPr lang="en-US" sz="2400" b="1" dirty="0" smtClean="0"/>
              <a:t>Main idea</a:t>
            </a:r>
            <a:endParaRPr lang="en-US" sz="2400" b="1" dirty="0"/>
          </a:p>
        </p:txBody>
      </p:sp>
    </p:spTree>
    <p:extLst>
      <p:ext uri="{BB962C8B-B14F-4D97-AF65-F5344CB8AC3E}">
        <p14:creationId xmlns:p14="http://schemas.microsoft.com/office/powerpoint/2010/main" val="255779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Predicting from graph states</a:t>
            </a:r>
            <a:endParaRPr lang="en-US" dirty="0"/>
          </a:p>
        </p:txBody>
      </p:sp>
      <p:sp>
        <p:nvSpPr>
          <p:cNvPr id="5" name="Title 4"/>
          <p:cNvSpPr>
            <a:spLocks noGrp="1"/>
          </p:cNvSpPr>
          <p:nvPr>
            <p:ph type="title"/>
          </p:nvPr>
        </p:nvSpPr>
        <p:spPr/>
        <p:txBody>
          <a:bodyPr/>
          <a:lstStyle/>
          <a:p>
            <a:r>
              <a:rPr lang="fr-CH" dirty="0" smtClean="0"/>
              <a:t>KG-RNN: </a:t>
            </a:r>
            <a:r>
              <a:rPr lang="en-US" dirty="0" smtClean="0"/>
              <a:t>Entity</a:t>
            </a:r>
            <a:r>
              <a:rPr lang="fr-CH" dirty="0" smtClean="0"/>
              <a:t> Encoder</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371" y="2081229"/>
            <a:ext cx="11429258" cy="3558555"/>
          </a:xfrm>
          <a:prstGeom prst="rect">
            <a:avLst/>
          </a:prstGeom>
        </p:spPr>
      </p:pic>
    </p:spTree>
    <p:extLst>
      <p:ext uri="{BB962C8B-B14F-4D97-AF65-F5344CB8AC3E}">
        <p14:creationId xmlns:p14="http://schemas.microsoft.com/office/powerpoint/2010/main" val="327572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Predicting from graph </a:t>
            </a:r>
            <a:r>
              <a:rPr lang="en-US" dirty="0"/>
              <a:t>states</a:t>
            </a:r>
          </a:p>
        </p:txBody>
      </p:sp>
      <p:sp>
        <p:nvSpPr>
          <p:cNvPr id="5" name="Title 4"/>
          <p:cNvSpPr>
            <a:spLocks noGrp="1"/>
          </p:cNvSpPr>
          <p:nvPr>
            <p:ph type="title"/>
          </p:nvPr>
        </p:nvSpPr>
        <p:spPr/>
        <p:txBody>
          <a:bodyPr/>
          <a:lstStyle/>
          <a:p>
            <a:r>
              <a:rPr lang="fr-CH" dirty="0" smtClean="0"/>
              <a:t>KG-RNN: Main</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5748" y="1304359"/>
            <a:ext cx="6573100" cy="4511713"/>
          </a:xfrm>
          <a:prstGeom prst="rect">
            <a:avLst/>
          </a:prstGeom>
        </p:spPr>
      </p:pic>
    </p:spTree>
    <p:extLst>
      <p:ext uri="{BB962C8B-B14F-4D97-AF65-F5344CB8AC3E}">
        <p14:creationId xmlns:p14="http://schemas.microsoft.com/office/powerpoint/2010/main" val="223282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smtClean="0"/>
              <a:t>Background &amp; </a:t>
            </a:r>
            <a:br>
              <a:rPr lang="fr-CH" dirty="0" smtClean="0"/>
            </a:br>
            <a:r>
              <a:rPr lang="fr-CH" dirty="0" err="1" smtClean="0"/>
              <a:t>Problem</a:t>
            </a:r>
            <a:r>
              <a:rPr lang="fr-CH" dirty="0" smtClean="0"/>
              <a:t> </a:t>
            </a:r>
            <a:r>
              <a:rPr lang="en-US" dirty="0" smtClean="0"/>
              <a:t>Statement</a:t>
            </a:r>
            <a:endParaRPr lang="en-US" dirty="0"/>
          </a:p>
        </p:txBody>
      </p:sp>
    </p:spTree>
    <p:extLst>
      <p:ext uri="{BB962C8B-B14F-4D97-AF65-F5344CB8AC3E}">
        <p14:creationId xmlns:p14="http://schemas.microsoft.com/office/powerpoint/2010/main" val="35756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smtClean="0"/>
              <a:t>KG-RNN: Application</a:t>
            </a:r>
            <a:endParaRPr lang="en-US" dirty="0"/>
          </a:p>
        </p:txBody>
      </p:sp>
      <p:sp>
        <p:nvSpPr>
          <p:cNvPr id="2" name="Text Placeholder 1"/>
          <p:cNvSpPr>
            <a:spLocks noGrp="1"/>
          </p:cNvSpPr>
          <p:nvPr>
            <p:ph type="body" idx="1"/>
          </p:nvPr>
        </p:nvSpPr>
        <p:spPr/>
        <p:txBody>
          <a:bodyPr/>
          <a:lstStyle/>
          <a:p>
            <a:r>
              <a:rPr lang="fr-CH" dirty="0" smtClean="0"/>
              <a:t>Healthcare Dataset</a:t>
            </a:r>
            <a:endParaRPr lang="en-US" dirty="0"/>
          </a:p>
        </p:txBody>
      </p:sp>
    </p:spTree>
    <p:extLst>
      <p:ext uri="{BB962C8B-B14F-4D97-AF65-F5344CB8AC3E}">
        <p14:creationId xmlns:p14="http://schemas.microsoft.com/office/powerpoint/2010/main" val="161328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Healthcare example</a:t>
            </a:r>
            <a:endParaRPr lang="en-US" dirty="0"/>
          </a:p>
        </p:txBody>
      </p:sp>
      <p:sp>
        <p:nvSpPr>
          <p:cNvPr id="5" name="Title 4"/>
          <p:cNvSpPr>
            <a:spLocks noGrp="1"/>
          </p:cNvSpPr>
          <p:nvPr>
            <p:ph type="title"/>
          </p:nvPr>
        </p:nvSpPr>
        <p:spPr/>
        <p:txBody>
          <a:bodyPr/>
          <a:lstStyle/>
          <a:p>
            <a:r>
              <a:rPr lang="fr-CH" dirty="0"/>
              <a:t>Weighted Knowledge </a:t>
            </a:r>
            <a:r>
              <a:rPr lang="fr-CH" dirty="0" smtClean="0"/>
              <a:t>Graph Construction</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958" y="1974379"/>
            <a:ext cx="10532085" cy="4134413"/>
          </a:xfrm>
          <a:prstGeom prst="rect">
            <a:avLst/>
          </a:prstGeom>
        </p:spPr>
      </p:pic>
    </p:spTree>
    <p:extLst>
      <p:ext uri="{BB962C8B-B14F-4D97-AF65-F5344CB8AC3E}">
        <p14:creationId xmlns:p14="http://schemas.microsoft.com/office/powerpoint/2010/main" val="115114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Healthcare example</a:t>
            </a:r>
            <a:endParaRPr lang="en-US" dirty="0"/>
          </a:p>
        </p:txBody>
      </p:sp>
      <p:sp>
        <p:nvSpPr>
          <p:cNvPr id="5" name="Title 4"/>
          <p:cNvSpPr>
            <a:spLocks noGrp="1"/>
          </p:cNvSpPr>
          <p:nvPr>
            <p:ph type="title"/>
          </p:nvPr>
        </p:nvSpPr>
        <p:spPr/>
        <p:txBody>
          <a:bodyPr/>
          <a:lstStyle/>
          <a:p>
            <a:r>
              <a:rPr lang="fr-CH" dirty="0"/>
              <a:t>Weighted Knowledge </a:t>
            </a:r>
            <a:r>
              <a:rPr lang="fr-CH" dirty="0" smtClean="0"/>
              <a:t>Graph Construction</a:t>
            </a:r>
            <a:endParaRPr lang="en-US" dirty="0"/>
          </a:p>
        </p:txBody>
      </p:sp>
      <p:sp>
        <p:nvSpPr>
          <p:cNvPr id="7" name="Text Placeholder 5"/>
          <p:cNvSpPr txBox="1">
            <a:spLocks/>
          </p:cNvSpPr>
          <p:nvPr/>
        </p:nvSpPr>
        <p:spPr>
          <a:xfrm>
            <a:off x="531288" y="1978429"/>
            <a:ext cx="11314347" cy="3965172"/>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smtClean="0"/>
              <a:t>External information from derived Knowledge Graph:</a:t>
            </a:r>
          </a:p>
          <a:p>
            <a:pPr lvl="1"/>
            <a:r>
              <a:rPr lang="en-US" sz="2000" dirty="0"/>
              <a:t>Learning a Health Knowledge Graph from Electronic Medical </a:t>
            </a:r>
            <a:r>
              <a:rPr lang="en-US" sz="2000" dirty="0" smtClean="0"/>
              <a:t>Records</a:t>
            </a:r>
            <a:r>
              <a:rPr lang="en-US" sz="2000" dirty="0"/>
              <a:t> (</a:t>
            </a:r>
            <a:r>
              <a:rPr lang="en-US" sz="2000" dirty="0" err="1" smtClean="0"/>
              <a:t>Rotmensch</a:t>
            </a:r>
            <a:r>
              <a:rPr lang="en-US" sz="2000" dirty="0" smtClean="0"/>
              <a:t> et </a:t>
            </a:r>
            <a:r>
              <a:rPr lang="en-US" sz="2000" dirty="0"/>
              <a:t>al., Nature 2017)</a:t>
            </a:r>
          </a:p>
          <a:p>
            <a:pPr lvl="1"/>
            <a:r>
              <a:rPr lang="en-US" sz="2000" dirty="0" smtClean="0"/>
              <a:t>They link diseases and symptoms:</a:t>
            </a:r>
          </a:p>
          <a:p>
            <a:pPr lvl="2"/>
            <a:r>
              <a:rPr lang="en-US" sz="1800" i="1" dirty="0" smtClean="0"/>
              <a:t>Migraine – Headache </a:t>
            </a:r>
            <a:r>
              <a:rPr lang="en-US" sz="1800" i="1" dirty="0"/>
              <a:t>(0.384), nausea (0.316), sensitivity to light (0.223</a:t>
            </a:r>
            <a:r>
              <a:rPr lang="en-US" sz="1800" i="1" dirty="0" smtClean="0"/>
              <a:t>), …</a:t>
            </a:r>
            <a:endParaRPr lang="en-US" sz="1600" i="1" dirty="0" smtClean="0"/>
          </a:p>
          <a:p>
            <a:pPr lvl="1"/>
            <a:r>
              <a:rPr lang="en-US" sz="2000" dirty="0" smtClean="0"/>
              <a:t>Each link comes with a relevance score </a:t>
            </a:r>
            <a:r>
              <a:rPr lang="en-US" sz="2000" dirty="0" smtClean="0">
                <a:sym typeface="Wingdings" panose="05000000000000000000" pitchFamily="2" charset="2"/>
              </a:rPr>
              <a:t> </a:t>
            </a:r>
            <a:r>
              <a:rPr lang="en-US" sz="2000" b="1" dirty="0" smtClean="0">
                <a:sym typeface="Wingdings" panose="05000000000000000000" pitchFamily="2" charset="2"/>
              </a:rPr>
              <a:t>Edge weight</a:t>
            </a:r>
            <a:endParaRPr lang="en-US" sz="2000" dirty="0" smtClean="0"/>
          </a:p>
          <a:p>
            <a:r>
              <a:rPr lang="en-US" dirty="0" smtClean="0"/>
              <a:t>String matching between </a:t>
            </a:r>
            <a:r>
              <a:rPr lang="en-US" i="1" dirty="0" smtClean="0"/>
              <a:t>Internal KG </a:t>
            </a:r>
            <a:r>
              <a:rPr lang="en-US" dirty="0" smtClean="0"/>
              <a:t>and </a:t>
            </a:r>
            <a:r>
              <a:rPr lang="en-US" i="1" dirty="0" smtClean="0"/>
              <a:t>External KG</a:t>
            </a:r>
            <a:r>
              <a:rPr lang="en-US" dirty="0" smtClean="0"/>
              <a:t>:</a:t>
            </a:r>
          </a:p>
          <a:p>
            <a:pPr lvl="1"/>
            <a:r>
              <a:rPr lang="en-US" sz="2000" dirty="0" err="1" smtClean="0"/>
              <a:t>NGrams</a:t>
            </a:r>
            <a:r>
              <a:rPr lang="en-US" sz="2000" dirty="0" smtClean="0"/>
              <a:t> + TF-IDF </a:t>
            </a:r>
            <a:r>
              <a:rPr lang="en-US" sz="2000" dirty="0" smtClean="0">
                <a:sym typeface="Wingdings" panose="05000000000000000000" pitchFamily="2" charset="2"/>
              </a:rPr>
              <a:t> Cosine similarity</a:t>
            </a:r>
            <a:endParaRPr lang="en-US" sz="2000" dirty="0" smtClean="0"/>
          </a:p>
          <a:p>
            <a:pPr lvl="1"/>
            <a:r>
              <a:rPr lang="en-US" sz="2000" dirty="0" smtClean="0"/>
              <a:t>Admission Prediagnosis – Disease</a:t>
            </a:r>
          </a:p>
          <a:p>
            <a:pPr lvl="1"/>
            <a:r>
              <a:rPr lang="en-US" sz="2000" dirty="0" smtClean="0"/>
              <a:t>Admission Prediagnosis – Symptom</a:t>
            </a:r>
          </a:p>
          <a:p>
            <a:pPr lvl="1"/>
            <a:r>
              <a:rPr lang="en-US" sz="2000" dirty="0" smtClean="0"/>
              <a:t>Cosine similarity score between 0 and 1 </a:t>
            </a:r>
            <a:r>
              <a:rPr lang="en-US" sz="2000" dirty="0" smtClean="0">
                <a:sym typeface="Wingdings" panose="05000000000000000000" pitchFamily="2" charset="2"/>
              </a:rPr>
              <a:t> </a:t>
            </a:r>
            <a:r>
              <a:rPr lang="en-US" sz="2000" b="1" dirty="0" smtClean="0">
                <a:sym typeface="Wingdings" panose="05000000000000000000" pitchFamily="2" charset="2"/>
              </a:rPr>
              <a:t>Edge weight</a:t>
            </a:r>
            <a:endParaRPr lang="en-US" sz="2000" b="1" dirty="0" smtClean="0"/>
          </a:p>
        </p:txBody>
      </p:sp>
    </p:spTree>
    <p:extLst>
      <p:ext uri="{BB962C8B-B14F-4D97-AF65-F5344CB8AC3E}">
        <p14:creationId xmlns:p14="http://schemas.microsoft.com/office/powerpoint/2010/main" val="8704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a:t>Weighted Knowledge </a:t>
            </a:r>
            <a:r>
              <a:rPr lang="fr-CH" dirty="0" smtClean="0"/>
              <a:t>Graph Extraction</a:t>
            </a:r>
            <a:endParaRPr lang="en-US" dirty="0"/>
          </a:p>
        </p:txBody>
      </p:sp>
      <p:sp>
        <p:nvSpPr>
          <p:cNvPr id="6" name="Text Placeholder 5"/>
          <p:cNvSpPr>
            <a:spLocks noGrp="1"/>
          </p:cNvSpPr>
          <p:nvPr>
            <p:ph idx="1"/>
          </p:nvPr>
        </p:nvSpPr>
        <p:spPr>
          <a:xfrm>
            <a:off x="531289" y="1978429"/>
            <a:ext cx="11129420" cy="4114874"/>
          </a:xfrm>
        </p:spPr>
        <p:txBody>
          <a:bodyPr/>
          <a:lstStyle/>
          <a:p>
            <a:r>
              <a:rPr lang="en-US" dirty="0" smtClean="0"/>
              <a:t>Input entity: </a:t>
            </a:r>
            <a:r>
              <a:rPr lang="en-US" b="1" dirty="0" smtClean="0"/>
              <a:t>Admission</a:t>
            </a:r>
          </a:p>
          <a:p>
            <a:pPr lvl="1"/>
            <a:r>
              <a:rPr lang="en-US" sz="2000" dirty="0" smtClean="0"/>
              <a:t>We extract </a:t>
            </a:r>
            <a:r>
              <a:rPr lang="en-US" sz="2000" b="1" dirty="0" smtClean="0"/>
              <a:t>10</a:t>
            </a:r>
            <a:r>
              <a:rPr lang="en-US" sz="2000" dirty="0" smtClean="0"/>
              <a:t> nearest neighbors per admission</a:t>
            </a:r>
          </a:p>
          <a:p>
            <a:pPr marL="274320" lvl="1" indent="0">
              <a:buNone/>
            </a:pPr>
            <a:endParaRPr lang="en-US" sz="1000" dirty="0" smtClean="0"/>
          </a:p>
          <a:p>
            <a:r>
              <a:rPr lang="en-US" dirty="0" smtClean="0"/>
              <a:t>Distance metric: </a:t>
            </a:r>
          </a:p>
          <a:p>
            <a:pPr lvl="1"/>
            <a:r>
              <a:rPr lang="en-US" sz="2000" dirty="0" smtClean="0"/>
              <a:t>Disease – Symptom: Weight already defined in external KG</a:t>
            </a:r>
          </a:p>
          <a:p>
            <a:pPr lvl="1"/>
            <a:r>
              <a:rPr lang="en-US" sz="2000" dirty="0" smtClean="0"/>
              <a:t>Admission – Symptom/Disease: </a:t>
            </a:r>
            <a:r>
              <a:rPr lang="en-US" sz="2000" dirty="0" smtClean="0"/>
              <a:t>Cosine </a:t>
            </a:r>
            <a:r>
              <a:rPr lang="en-US" sz="2000" dirty="0" smtClean="0"/>
              <a:t>similarity </a:t>
            </a:r>
            <a:r>
              <a:rPr lang="en-US" sz="2000" dirty="0" smtClean="0"/>
              <a:t>score between texts</a:t>
            </a:r>
            <a:endParaRPr lang="en-US" sz="2000" dirty="0" smtClean="0"/>
          </a:p>
          <a:p>
            <a:pPr marL="274320" lvl="1" indent="0">
              <a:buNone/>
            </a:pPr>
            <a:endParaRPr lang="en-US" sz="1000" dirty="0" smtClean="0"/>
          </a:p>
          <a:p>
            <a:r>
              <a:rPr lang="en-US" dirty="0" smtClean="0"/>
              <a:t>Sampling: Importance Sampling</a:t>
            </a:r>
          </a:p>
          <a:p>
            <a:pPr lvl="1"/>
            <a:r>
              <a:rPr lang="en-US" sz="2000" dirty="0" smtClean="0"/>
              <a:t>Compute </a:t>
            </a:r>
            <a:r>
              <a:rPr lang="en-US" sz="2000" i="1" dirty="0" smtClean="0"/>
              <a:t>Weighted Personalized PageRank </a:t>
            </a:r>
            <a:r>
              <a:rPr lang="en-US" sz="2000" dirty="0" smtClean="0"/>
              <a:t>score </a:t>
            </a:r>
            <a:r>
              <a:rPr lang="en-US" sz="2000" dirty="0" smtClean="0"/>
              <a:t>focused on input admission</a:t>
            </a:r>
            <a:endParaRPr lang="en-US" sz="2000" dirty="0" smtClean="0"/>
          </a:p>
          <a:p>
            <a:pPr lvl="1"/>
            <a:r>
              <a:rPr lang="en-US" sz="2000" dirty="0" smtClean="0"/>
              <a:t>Take </a:t>
            </a:r>
            <a:r>
              <a:rPr lang="en-US" sz="2000" b="1" dirty="0" smtClean="0"/>
              <a:t>top-10</a:t>
            </a:r>
            <a:r>
              <a:rPr lang="en-US" sz="2000" dirty="0" smtClean="0"/>
              <a:t> admissions with respect to WPPR score</a:t>
            </a:r>
          </a:p>
          <a:p>
            <a:endParaRPr lang="en-US" dirty="0" smtClean="0"/>
          </a:p>
        </p:txBody>
      </p:sp>
      <p:sp>
        <p:nvSpPr>
          <p:cNvPr id="7" name="Text Placeholder 5"/>
          <p:cNvSpPr txBox="1">
            <a:spLocks/>
          </p:cNvSpPr>
          <p:nvPr/>
        </p:nvSpPr>
        <p:spPr>
          <a:xfrm>
            <a:off x="531953" y="1373742"/>
            <a:ext cx="11128096" cy="3432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88" indent="0">
              <a:spcBef>
                <a:spcPts val="0"/>
              </a:spcBef>
              <a:buNone/>
            </a:pPr>
            <a:r>
              <a:rPr lang="en-US" sz="2400" b="1" dirty="0"/>
              <a:t>Healthcare example</a:t>
            </a:r>
          </a:p>
        </p:txBody>
      </p:sp>
    </p:spTree>
    <p:extLst>
      <p:ext uri="{BB962C8B-B14F-4D97-AF65-F5344CB8AC3E}">
        <p14:creationId xmlns:p14="http://schemas.microsoft.com/office/powerpoint/2010/main" val="142054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Healthcare example</a:t>
            </a:r>
            <a:endParaRPr lang="en-US" dirty="0"/>
          </a:p>
        </p:txBody>
      </p:sp>
      <p:sp>
        <p:nvSpPr>
          <p:cNvPr id="5" name="Title 4"/>
          <p:cNvSpPr>
            <a:spLocks noGrp="1"/>
          </p:cNvSpPr>
          <p:nvPr>
            <p:ph type="title"/>
          </p:nvPr>
        </p:nvSpPr>
        <p:spPr/>
        <p:txBody>
          <a:bodyPr/>
          <a:lstStyle/>
          <a:p>
            <a:r>
              <a:rPr lang="fr-CH" dirty="0"/>
              <a:t>Weighted Knowledge </a:t>
            </a:r>
            <a:r>
              <a:rPr lang="fr-CH" dirty="0" smtClean="0"/>
              <a:t>Graph Construction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58" y="2023137"/>
            <a:ext cx="10532085" cy="4036897"/>
          </a:xfrm>
          <a:prstGeom prst="rect">
            <a:avLst/>
          </a:prstGeom>
        </p:spPr>
      </p:pic>
    </p:spTree>
    <p:extLst>
      <p:ext uri="{BB962C8B-B14F-4D97-AF65-F5344CB8AC3E}">
        <p14:creationId xmlns:p14="http://schemas.microsoft.com/office/powerpoint/2010/main" val="193387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Predicting from graph states</a:t>
            </a:r>
            <a:endParaRPr lang="en-US" dirty="0"/>
          </a:p>
        </p:txBody>
      </p:sp>
      <p:sp>
        <p:nvSpPr>
          <p:cNvPr id="5" name="Title 4"/>
          <p:cNvSpPr>
            <a:spLocks noGrp="1"/>
          </p:cNvSpPr>
          <p:nvPr>
            <p:ph type="title"/>
          </p:nvPr>
        </p:nvSpPr>
        <p:spPr/>
        <p:txBody>
          <a:bodyPr/>
          <a:lstStyle/>
          <a:p>
            <a:r>
              <a:rPr lang="fr-CH" dirty="0" smtClean="0"/>
              <a:t>KG-RNN: </a:t>
            </a:r>
            <a:r>
              <a:rPr lang="fr-CH" dirty="0" err="1" smtClean="0"/>
              <a:t>Entity</a:t>
            </a:r>
            <a:r>
              <a:rPr lang="fr-CH" dirty="0" smtClean="0"/>
              <a:t> Encoder, </a:t>
            </a:r>
            <a:r>
              <a:rPr lang="fr-CH" dirty="0" err="1" smtClean="0"/>
              <a:t>reminder</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267" y="1873840"/>
            <a:ext cx="11805466" cy="4305852"/>
          </a:xfrm>
          <a:prstGeom prst="rect">
            <a:avLst/>
          </a:prstGeom>
        </p:spPr>
      </p:pic>
    </p:spTree>
    <p:extLst>
      <p:ext uri="{BB962C8B-B14F-4D97-AF65-F5344CB8AC3E}">
        <p14:creationId xmlns:p14="http://schemas.microsoft.com/office/powerpoint/2010/main" val="164006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Predicting from graph </a:t>
            </a:r>
            <a:r>
              <a:rPr lang="en-US" dirty="0"/>
              <a:t>states</a:t>
            </a:r>
          </a:p>
        </p:txBody>
      </p:sp>
      <p:sp>
        <p:nvSpPr>
          <p:cNvPr id="5" name="Title 4"/>
          <p:cNvSpPr>
            <a:spLocks noGrp="1"/>
          </p:cNvSpPr>
          <p:nvPr>
            <p:ph type="title"/>
          </p:nvPr>
        </p:nvSpPr>
        <p:spPr/>
        <p:txBody>
          <a:bodyPr/>
          <a:lstStyle/>
          <a:p>
            <a:r>
              <a:rPr lang="fr-CH" dirty="0" smtClean="0"/>
              <a:t>KG-RNN: General Model</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5748" y="1304359"/>
            <a:ext cx="6573100" cy="4511713"/>
          </a:xfrm>
          <a:prstGeom prst="rect">
            <a:avLst/>
          </a:prstGeom>
        </p:spPr>
      </p:pic>
    </p:spTree>
    <p:extLst>
      <p:ext uri="{BB962C8B-B14F-4D97-AF65-F5344CB8AC3E}">
        <p14:creationId xmlns:p14="http://schemas.microsoft.com/office/powerpoint/2010/main" val="204392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Predicting from graph </a:t>
            </a:r>
            <a:r>
              <a:rPr lang="en-US" dirty="0"/>
              <a:t>states</a:t>
            </a:r>
          </a:p>
        </p:txBody>
      </p:sp>
      <p:sp>
        <p:nvSpPr>
          <p:cNvPr id="5" name="Title 4"/>
          <p:cNvSpPr>
            <a:spLocks noGrp="1"/>
          </p:cNvSpPr>
          <p:nvPr>
            <p:ph type="title"/>
          </p:nvPr>
        </p:nvSpPr>
        <p:spPr/>
        <p:txBody>
          <a:bodyPr/>
          <a:lstStyle/>
          <a:p>
            <a:r>
              <a:rPr lang="fr-CH" dirty="0" smtClean="0"/>
              <a:t>KG-RNN: </a:t>
            </a:r>
            <a:r>
              <a:rPr lang="en-US" dirty="0" smtClean="0"/>
              <a:t>Adapted</a:t>
            </a:r>
            <a:r>
              <a:rPr lang="fr-CH" dirty="0" smtClean="0"/>
              <a:t> Model</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5748" y="1304359"/>
            <a:ext cx="6573100" cy="4511713"/>
          </a:xfrm>
          <a:prstGeom prst="rect">
            <a:avLst/>
          </a:prstGeom>
        </p:spPr>
      </p:pic>
      <p:sp>
        <p:nvSpPr>
          <p:cNvPr id="2" name="Multiply 1"/>
          <p:cNvSpPr/>
          <p:nvPr/>
        </p:nvSpPr>
        <p:spPr bwMode="gray">
          <a:xfrm>
            <a:off x="6182316" y="1650775"/>
            <a:ext cx="1796431" cy="1796431"/>
          </a:xfrm>
          <a:prstGeom prst="mathMultiply">
            <a:avLst/>
          </a:prstGeom>
          <a:gradFill>
            <a:gsLst>
              <a:gs pos="0">
                <a:schemeClr val="accent1">
                  <a:shade val="51000"/>
                  <a:satMod val="130000"/>
                  <a:alpha val="60000"/>
                </a:schemeClr>
              </a:gs>
              <a:gs pos="80000">
                <a:schemeClr val="accent1">
                  <a:shade val="93000"/>
                  <a:satMod val="130000"/>
                  <a:alpha val="60000"/>
                </a:schemeClr>
              </a:gs>
              <a:gs pos="100000">
                <a:schemeClr val="accent1">
                  <a:shade val="94000"/>
                  <a:satMod val="135000"/>
                  <a:alpha val="60000"/>
                </a:schemeClr>
              </a:gs>
            </a:gsLst>
          </a:gra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7" name="Multiply 6"/>
          <p:cNvSpPr/>
          <p:nvPr/>
        </p:nvSpPr>
        <p:spPr bwMode="gray">
          <a:xfrm>
            <a:off x="9013179" y="1650775"/>
            <a:ext cx="1796431" cy="1796431"/>
          </a:xfrm>
          <a:prstGeom prst="mathMultiply">
            <a:avLst/>
          </a:prstGeom>
          <a:gradFill>
            <a:gsLst>
              <a:gs pos="0">
                <a:schemeClr val="accent1">
                  <a:shade val="51000"/>
                  <a:satMod val="130000"/>
                  <a:alpha val="60000"/>
                </a:schemeClr>
              </a:gs>
              <a:gs pos="80000">
                <a:schemeClr val="accent1">
                  <a:shade val="93000"/>
                  <a:satMod val="130000"/>
                  <a:alpha val="60000"/>
                </a:schemeClr>
              </a:gs>
              <a:gs pos="100000">
                <a:schemeClr val="accent1">
                  <a:shade val="94000"/>
                  <a:satMod val="135000"/>
                  <a:alpha val="60000"/>
                </a:schemeClr>
              </a:gs>
            </a:gsLst>
          </a:gra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Tree>
    <p:extLst>
      <p:ext uri="{BB962C8B-B14F-4D97-AF65-F5344CB8AC3E}">
        <p14:creationId xmlns:p14="http://schemas.microsoft.com/office/powerpoint/2010/main" val="229151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Predicting from graph </a:t>
            </a:r>
            <a:r>
              <a:rPr lang="en-US" dirty="0"/>
              <a:t>states</a:t>
            </a:r>
          </a:p>
        </p:txBody>
      </p:sp>
      <p:sp>
        <p:nvSpPr>
          <p:cNvPr id="5" name="Title 4"/>
          <p:cNvSpPr>
            <a:spLocks noGrp="1"/>
          </p:cNvSpPr>
          <p:nvPr>
            <p:ph type="title"/>
          </p:nvPr>
        </p:nvSpPr>
        <p:spPr/>
        <p:txBody>
          <a:bodyPr/>
          <a:lstStyle/>
          <a:p>
            <a:r>
              <a:rPr lang="fr-CH" dirty="0" smtClean="0"/>
              <a:t>KG-RNN: </a:t>
            </a:r>
            <a:r>
              <a:rPr lang="en-US" dirty="0"/>
              <a:t>Adapted</a:t>
            </a:r>
            <a:r>
              <a:rPr lang="fr-CH" dirty="0"/>
              <a:t> Model</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9937" y="1298811"/>
            <a:ext cx="6044721" cy="4522809"/>
          </a:xfrm>
          <a:prstGeom prst="rect">
            <a:avLst/>
          </a:prstGeom>
        </p:spPr>
      </p:pic>
    </p:spTree>
    <p:extLst>
      <p:ext uri="{BB962C8B-B14F-4D97-AF65-F5344CB8AC3E}">
        <p14:creationId xmlns:p14="http://schemas.microsoft.com/office/powerpoint/2010/main" val="167689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Live Prediction Example</a:t>
            </a:r>
            <a:endParaRPr lang="en-US" dirty="0"/>
          </a:p>
        </p:txBody>
      </p:sp>
      <p:sp>
        <p:nvSpPr>
          <p:cNvPr id="6" name="Title 5"/>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672267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smtClean="0"/>
              <a:t>Represent information as entities</a:t>
            </a:r>
            <a:r>
              <a:rPr lang="en-US" dirty="0"/>
              <a:t>,</a:t>
            </a:r>
            <a:r>
              <a:rPr lang="en-US" dirty="0" smtClean="0"/>
              <a:t> properties and relations </a:t>
            </a:r>
            <a:r>
              <a:rPr lang="en-US" dirty="0"/>
              <a:t>between </a:t>
            </a:r>
            <a:r>
              <a:rPr lang="en-US" dirty="0" smtClean="0"/>
              <a:t>entities</a:t>
            </a:r>
          </a:p>
          <a:p>
            <a:endParaRPr lang="en-US" dirty="0"/>
          </a:p>
          <a:p>
            <a:r>
              <a:rPr lang="en-US" dirty="0" smtClean="0"/>
              <a:t>Allows to </a:t>
            </a:r>
            <a:r>
              <a:rPr lang="en-US" b="1" dirty="0" smtClean="0"/>
              <a:t>naturally</a:t>
            </a:r>
            <a:r>
              <a:rPr lang="en-US" dirty="0" smtClean="0"/>
              <a:t> combine information from different sources</a:t>
            </a:r>
          </a:p>
          <a:p>
            <a:endParaRPr lang="en-US" dirty="0" smtClean="0"/>
          </a:p>
          <a:p>
            <a:r>
              <a:rPr lang="en-US" dirty="0" smtClean="0"/>
              <a:t>Lot of activity and research around leveraging knowledge graphs in Machine Learning</a:t>
            </a:r>
            <a:endParaRPr lang="en-US" dirty="0"/>
          </a:p>
        </p:txBody>
      </p:sp>
      <p:sp>
        <p:nvSpPr>
          <p:cNvPr id="5" name="Title 4"/>
          <p:cNvSpPr>
            <a:spLocks noGrp="1"/>
          </p:cNvSpPr>
          <p:nvPr>
            <p:ph type="title"/>
          </p:nvPr>
        </p:nvSpPr>
        <p:spPr/>
        <p:txBody>
          <a:bodyPr/>
          <a:lstStyle/>
          <a:p>
            <a:r>
              <a:rPr lang="fr-CH" dirty="0" smtClean="0"/>
              <a:t>Knowledge Graph</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973" y="1742043"/>
            <a:ext cx="5640375" cy="3983515"/>
          </a:xfrm>
          <a:prstGeom prst="rect">
            <a:avLst/>
          </a:prstGeom>
        </p:spPr>
      </p:pic>
    </p:spTree>
    <p:extLst>
      <p:ext uri="{BB962C8B-B14F-4D97-AF65-F5344CB8AC3E}">
        <p14:creationId xmlns:p14="http://schemas.microsoft.com/office/powerpoint/2010/main" val="42630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title"/>
          </p:nvPr>
        </p:nvSpPr>
        <p:spPr/>
        <p:txBody>
          <a:bodyPr/>
          <a:lstStyle/>
          <a:p>
            <a:r>
              <a:rPr lang="en-US" dirty="0" smtClean="0"/>
              <a:t>Results</a:t>
            </a:r>
            <a:endParaRPr lang="en-US" dirty="0"/>
          </a:p>
        </p:txBody>
      </p:sp>
      <p:sp>
        <p:nvSpPr>
          <p:cNvPr id="2" name="Text Placeholder 1"/>
          <p:cNvSpPr>
            <a:spLocks noGrp="1"/>
          </p:cNvSpPr>
          <p:nvPr>
            <p:ph type="body" idx="1"/>
          </p:nvPr>
        </p:nvSpPr>
        <p:spPr/>
        <p:txBody>
          <a:bodyPr/>
          <a:lstStyle/>
          <a:p>
            <a:r>
              <a:rPr lang="en-US" dirty="0" smtClean="0"/>
              <a:t>Baseline vs. KG-RNN</a:t>
            </a:r>
            <a:endParaRPr lang="en-US" dirty="0"/>
          </a:p>
        </p:txBody>
      </p:sp>
    </p:spTree>
    <p:extLst>
      <p:ext uri="{BB962C8B-B14F-4D97-AF65-F5344CB8AC3E}">
        <p14:creationId xmlns:p14="http://schemas.microsoft.com/office/powerpoint/2010/main" val="1256234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title"/>
          </p:nvPr>
        </p:nvSpPr>
        <p:spPr/>
        <p:txBody>
          <a:bodyPr/>
          <a:lstStyle/>
          <a:p>
            <a:r>
              <a:rPr lang="en-US" dirty="0" smtClean="0"/>
              <a:t>Quantitative Results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96255957"/>
              </p:ext>
            </p:extLst>
          </p:nvPr>
        </p:nvGraphicFramePr>
        <p:xfrm>
          <a:off x="2583256" y="1544398"/>
          <a:ext cx="7025485" cy="3967871"/>
        </p:xfrm>
        <a:graphic>
          <a:graphicData uri="http://schemas.openxmlformats.org/drawingml/2006/table">
            <a:tbl>
              <a:tblPr firstRow="1" firstCol="1">
                <a:tableStyleId>{7E9639D4-E3E2-4D34-9284-5A2195B3D0D7}</a:tableStyleId>
              </a:tblPr>
              <a:tblGrid>
                <a:gridCol w="1641232"/>
                <a:gridCol w="1592404"/>
                <a:gridCol w="1495216"/>
                <a:gridCol w="2296633"/>
              </a:tblGrid>
              <a:tr h="532271">
                <a:tc>
                  <a:txBody>
                    <a:bodyPr/>
                    <a:lstStyle/>
                    <a:p>
                      <a:pPr algn="l"/>
                      <a:r>
                        <a:rPr lang="en-US" sz="1700" dirty="0" smtClean="0"/>
                        <a:t>Metric</a:t>
                      </a:r>
                      <a:endParaRPr lang="en-US" sz="1700" dirty="0"/>
                    </a:p>
                  </a:txBody>
                  <a:tcPr marL="84480" marR="84480" marT="42240" marB="42240" anchor="ctr">
                    <a:lnB w="12700" cap="flat" cmpd="sng" algn="ctr">
                      <a:solidFill>
                        <a:schemeClr val="tx1"/>
                      </a:solidFill>
                      <a:prstDash val="solid"/>
                      <a:round/>
                      <a:headEnd type="none" w="med" len="med"/>
                      <a:tailEnd type="none" w="med" len="med"/>
                    </a:lnB>
                  </a:tcPr>
                </a:tc>
                <a:tc>
                  <a:txBody>
                    <a:bodyPr/>
                    <a:lstStyle/>
                    <a:p>
                      <a:pPr algn="ctr"/>
                      <a:r>
                        <a:rPr lang="en-US" sz="1700" dirty="0" smtClean="0"/>
                        <a:t>Average</a:t>
                      </a:r>
                      <a:endParaRPr lang="en-US" sz="1700" dirty="0"/>
                    </a:p>
                  </a:txBody>
                  <a:tcPr marL="84480" marR="84480" marT="42240" marB="42240" anchor="ctr">
                    <a:lnB w="12700" cap="flat" cmpd="sng" algn="ctr">
                      <a:solidFill>
                        <a:schemeClr val="tx1"/>
                      </a:solidFill>
                      <a:prstDash val="solid"/>
                      <a:round/>
                      <a:headEnd type="none" w="med" len="med"/>
                      <a:tailEnd type="none" w="med" len="med"/>
                    </a:lnB>
                  </a:tcPr>
                </a:tc>
                <a:tc>
                  <a:txBody>
                    <a:bodyPr/>
                    <a:lstStyle/>
                    <a:p>
                      <a:pPr algn="l"/>
                      <a:r>
                        <a:rPr lang="en-US" sz="1700" dirty="0" smtClean="0"/>
                        <a:t>Model</a:t>
                      </a:r>
                      <a:endParaRPr lang="en-US" sz="1700" dirty="0"/>
                    </a:p>
                  </a:txBody>
                  <a:tcPr marL="84480" marR="84480" marT="42240" marB="42240" anchor="ctr">
                    <a:lnB w="12700" cap="flat" cmpd="sng" algn="ctr">
                      <a:solidFill>
                        <a:schemeClr val="tx1"/>
                      </a:solidFill>
                      <a:prstDash val="solid"/>
                      <a:round/>
                      <a:headEnd type="none" w="med" len="med"/>
                      <a:tailEnd type="none" w="med" len="med"/>
                    </a:lnB>
                  </a:tcPr>
                </a:tc>
                <a:tc>
                  <a:txBody>
                    <a:bodyPr/>
                    <a:lstStyle/>
                    <a:p>
                      <a:pPr algn="ctr"/>
                      <a:r>
                        <a:rPr lang="en-US" sz="1700" dirty="0" smtClean="0"/>
                        <a:t>Score</a:t>
                      </a:r>
                      <a:endParaRPr lang="en-US" sz="1700" dirty="0"/>
                    </a:p>
                  </a:txBody>
                  <a:tcPr marL="84480" marR="84480" marT="42240" marB="42240" anchor="ctr">
                    <a:lnB w="12700" cap="flat" cmpd="sng" algn="ctr">
                      <a:solidFill>
                        <a:schemeClr val="tx1"/>
                      </a:solidFill>
                      <a:prstDash val="solid"/>
                      <a:round/>
                      <a:headEnd type="none" w="med" len="med"/>
                      <a:tailEnd type="none" w="med" len="med"/>
                    </a:lnB>
                  </a:tcPr>
                </a:tc>
              </a:tr>
              <a:tr h="337918">
                <a:tc rowSpan="4">
                  <a:txBody>
                    <a:bodyPr/>
                    <a:lstStyle/>
                    <a:p>
                      <a:pPr algn="l"/>
                      <a:r>
                        <a:rPr lang="en-US" sz="2200" b="1" dirty="0" smtClean="0"/>
                        <a:t>F1</a:t>
                      </a:r>
                      <a:endParaRPr lang="en-US" sz="2200" b="1" dirty="0"/>
                    </a:p>
                  </a:txBody>
                  <a:tcPr marL="84480" marR="84480" marT="42240" marB="4224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700" b="0" dirty="0" smtClean="0"/>
                        <a:t>Macro</a:t>
                      </a:r>
                      <a:endParaRPr lang="en-US" sz="1700" b="0" dirty="0"/>
                    </a:p>
                  </a:txBody>
                  <a:tcPr marL="84480" marR="84480" marT="42240" marB="42240" anchor="ctr">
                    <a:lnT w="12700" cap="flat" cmpd="sng" algn="ctr">
                      <a:solidFill>
                        <a:schemeClr val="tx1"/>
                      </a:solidFill>
                      <a:prstDash val="solid"/>
                      <a:round/>
                      <a:headEnd type="none" w="med" len="med"/>
                      <a:tailEnd type="none" w="med" len="med"/>
                    </a:lnT>
                  </a:tcPr>
                </a:tc>
                <a:tc>
                  <a:txBody>
                    <a:bodyPr/>
                    <a:lstStyle/>
                    <a:p>
                      <a:pPr algn="l"/>
                      <a:r>
                        <a:rPr lang="en-US" sz="1700" dirty="0" smtClean="0"/>
                        <a:t>Baseline</a:t>
                      </a:r>
                      <a:endParaRPr lang="en-US" sz="1700" dirty="0"/>
                    </a:p>
                  </a:txBody>
                  <a:tcPr marL="84480" marR="84480" marT="42240" marB="42240" anchor="ctr">
                    <a:lnT w="12700" cap="flat" cmpd="sng" algn="ctr">
                      <a:solidFill>
                        <a:schemeClr val="tx1"/>
                      </a:solidFill>
                      <a:prstDash val="solid"/>
                      <a:round/>
                      <a:headEnd type="none" w="med" len="med"/>
                      <a:tailEnd type="none" w="med" len="med"/>
                    </a:lnT>
                  </a:tcPr>
                </a:tc>
                <a:tc>
                  <a:txBody>
                    <a:bodyPr/>
                    <a:lstStyle/>
                    <a:p>
                      <a:pPr algn="l"/>
                      <a:r>
                        <a:rPr lang="en-US" sz="1700" b="1" dirty="0" smtClean="0"/>
                        <a:t>36.52%</a:t>
                      </a:r>
                      <a:endParaRPr lang="en-US" sz="1700" b="1" dirty="0"/>
                    </a:p>
                  </a:txBody>
                  <a:tcPr marL="84480" marR="84480" marT="42240" marB="42240" anchor="ctr">
                    <a:lnT w="12700" cap="flat" cmpd="sng" algn="ctr">
                      <a:solidFill>
                        <a:schemeClr val="tx1"/>
                      </a:solidFill>
                      <a:prstDash val="solid"/>
                      <a:round/>
                      <a:headEnd type="none" w="med" len="med"/>
                      <a:tailEnd type="none" w="med" len="med"/>
                    </a:lnT>
                  </a:tcPr>
                </a:tc>
              </a:tr>
              <a:tr h="337918">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smtClean="0"/>
                        <a:t>KG-RNN</a:t>
                      </a:r>
                      <a:endParaRPr lang="en-US" sz="1700" b="0" dirty="0" smtClean="0"/>
                    </a:p>
                  </a:txBody>
                  <a:tcPr marL="84480" marR="84480" marT="42240" marB="422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i="0" u="none" strike="noStrike" kern="1200" baseline="0" dirty="0" smtClean="0">
                          <a:solidFill>
                            <a:schemeClr val="tx1"/>
                          </a:solidFill>
                          <a:latin typeface="+mn-lt"/>
                          <a:ea typeface="+mn-ea"/>
                          <a:cs typeface="+mn-cs"/>
                        </a:rPr>
                        <a:t>37.90% </a:t>
                      </a:r>
                      <a:r>
                        <a:rPr lang="en-US" sz="1700" b="0" i="0" u="none" strike="noStrike" kern="1200" baseline="0" dirty="0" smtClean="0">
                          <a:solidFill>
                            <a:schemeClr val="tx1"/>
                          </a:solidFill>
                          <a:latin typeface="+mn-lt"/>
                          <a:ea typeface="+mn-ea"/>
                          <a:cs typeface="+mn-cs"/>
                        </a:rPr>
                        <a:t>(+1.38%)</a:t>
                      </a:r>
                      <a:endParaRPr lang="en-US" sz="1700" b="0" dirty="0" smtClean="0"/>
                    </a:p>
                  </a:txBody>
                  <a:tcPr marL="84480" marR="84480" marT="42240" marB="42240" anchor="ctr">
                    <a:lnB w="12700" cap="flat" cmpd="sng" algn="ctr">
                      <a:noFill/>
                      <a:prstDash val="solid"/>
                      <a:round/>
                      <a:headEnd type="none" w="med" len="med"/>
                      <a:tailEnd type="none" w="med" len="med"/>
                    </a:lnB>
                  </a:tcPr>
                </a:tc>
              </a:tr>
              <a:tr h="337918">
                <a:tc vMerge="1">
                  <a:txBody>
                    <a:bodyPr/>
                    <a:lstStyle/>
                    <a:p>
                      <a:endParaRPr lang="en-US"/>
                    </a:p>
                  </a:txBody>
                  <a:tcPr/>
                </a:tc>
                <a:tc rowSpan="2">
                  <a:txBody>
                    <a:bodyPr/>
                    <a:lstStyle/>
                    <a:p>
                      <a:pPr algn="ctr"/>
                      <a:r>
                        <a:rPr lang="en-US" sz="1700" b="0" dirty="0" smtClean="0"/>
                        <a:t>Micro</a:t>
                      </a:r>
                      <a:endParaRPr lang="en-US" sz="1700" b="0" dirty="0"/>
                    </a:p>
                  </a:txBody>
                  <a:tcPr marL="84480" marR="84480" marT="42240" marB="42240"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smtClean="0"/>
                        <a:t>Baseline</a:t>
                      </a:r>
                      <a:endParaRPr lang="en-US" sz="1700" b="0" dirty="0" smtClean="0"/>
                    </a:p>
                  </a:txBody>
                  <a:tcPr marL="84480" marR="84480" marT="42240" marB="422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i="0" u="none" strike="noStrike" kern="1200" baseline="0" dirty="0" smtClean="0">
                          <a:solidFill>
                            <a:schemeClr val="tx1"/>
                          </a:solidFill>
                          <a:latin typeface="+mn-lt"/>
                          <a:ea typeface="+mn-ea"/>
                          <a:cs typeface="+mn-cs"/>
                        </a:rPr>
                        <a:t>51.55%</a:t>
                      </a:r>
                      <a:endParaRPr lang="en-US" sz="1700" b="1" dirty="0" smtClean="0"/>
                    </a:p>
                  </a:txBody>
                  <a:tcPr marL="84480" marR="84480" marT="42240" marB="4224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37918">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smtClean="0"/>
                        <a:t>KG-RNN</a:t>
                      </a:r>
                      <a:endParaRPr lang="en-US" sz="1700" b="0" dirty="0" smtClean="0"/>
                    </a:p>
                  </a:txBody>
                  <a:tcPr marL="84480" marR="84480" marT="42240" marB="42240"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i="0" u="none" strike="noStrike" kern="1200" baseline="0" dirty="0" smtClean="0">
                          <a:solidFill>
                            <a:schemeClr val="tx1"/>
                          </a:solidFill>
                          <a:latin typeface="+mn-lt"/>
                          <a:ea typeface="+mn-ea"/>
                          <a:cs typeface="+mn-cs"/>
                        </a:rPr>
                        <a:t>53.47% </a:t>
                      </a:r>
                      <a:r>
                        <a:rPr lang="en-US" sz="1700" b="0" i="0" u="none" strike="noStrike" kern="1200" baseline="0" dirty="0" smtClean="0">
                          <a:solidFill>
                            <a:schemeClr val="tx1"/>
                          </a:solidFill>
                          <a:latin typeface="+mn-lt"/>
                          <a:ea typeface="+mn-ea"/>
                          <a:cs typeface="+mn-cs"/>
                        </a:rPr>
                        <a:t>(+1.92%)</a:t>
                      </a:r>
                      <a:endParaRPr lang="en-US" sz="1700" b="0" dirty="0" smtClean="0"/>
                    </a:p>
                  </a:txBody>
                  <a:tcPr marL="84480" marR="84480" marT="42240" marB="4224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918">
                <a:tc rowSpan="4">
                  <a:txBody>
                    <a:bodyPr/>
                    <a:lstStyle/>
                    <a:p>
                      <a:pPr algn="l"/>
                      <a:r>
                        <a:rPr lang="en-US" sz="2200" b="1" dirty="0" smtClean="0"/>
                        <a:t>AUROC</a:t>
                      </a:r>
                      <a:endParaRPr lang="en-US" sz="2200" b="1" dirty="0"/>
                    </a:p>
                  </a:txBody>
                  <a:tcPr marL="84480" marR="84480" marT="42240" marB="4224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700" b="0" dirty="0" smtClean="0"/>
                        <a:t>Macro</a:t>
                      </a:r>
                      <a:endParaRPr lang="en-US" sz="1700" b="0" dirty="0"/>
                    </a:p>
                  </a:txBody>
                  <a:tcPr marL="84480" marR="84480" marT="42240" marB="42240" anchor="ctr">
                    <a:lnT w="12700" cap="flat" cmpd="sng" algn="ctr">
                      <a:solidFill>
                        <a:schemeClr val="tx1"/>
                      </a:solidFill>
                      <a:prstDash val="solid"/>
                      <a:round/>
                      <a:headEnd type="none" w="med" len="med"/>
                      <a:tailEnd type="none" w="med" len="med"/>
                    </a:lnT>
                  </a:tcPr>
                </a:tc>
                <a:tc>
                  <a:txBody>
                    <a:bodyPr/>
                    <a:lstStyle/>
                    <a:p>
                      <a:pPr algn="l"/>
                      <a:r>
                        <a:rPr lang="en-US" sz="1700" dirty="0" smtClean="0"/>
                        <a:t>Baseline</a:t>
                      </a:r>
                      <a:endParaRPr lang="en-US" sz="1700" dirty="0"/>
                    </a:p>
                  </a:txBody>
                  <a:tcPr marL="84480" marR="84480" marT="42240" marB="42240" anchor="ctr">
                    <a:lnT w="12700" cap="flat" cmpd="sng" algn="ctr">
                      <a:solidFill>
                        <a:schemeClr val="tx1"/>
                      </a:solidFill>
                      <a:prstDash val="solid"/>
                      <a:round/>
                      <a:headEnd type="none" w="med" len="med"/>
                      <a:tailEnd type="none" w="med" len="med"/>
                    </a:lnT>
                  </a:tcPr>
                </a:tc>
                <a:tc>
                  <a:txBody>
                    <a:bodyPr/>
                    <a:lstStyle/>
                    <a:p>
                      <a:pPr algn="l"/>
                      <a:r>
                        <a:rPr lang="en-US" sz="1700" b="1" i="0" u="none" strike="noStrike" kern="1200" baseline="0" dirty="0" smtClean="0">
                          <a:solidFill>
                            <a:schemeClr val="tx1"/>
                          </a:solidFill>
                          <a:latin typeface="+mn-lt"/>
                          <a:ea typeface="+mn-ea"/>
                          <a:cs typeface="+mn-cs"/>
                        </a:rPr>
                        <a:t>85.24%</a:t>
                      </a:r>
                      <a:endParaRPr lang="en-US" sz="1700" b="1" dirty="0"/>
                    </a:p>
                  </a:txBody>
                  <a:tcPr marL="84480" marR="84480" marT="42240" marB="42240" anchor="ctr">
                    <a:lnT w="12700" cap="flat" cmpd="sng" algn="ctr">
                      <a:solidFill>
                        <a:schemeClr val="tx1"/>
                      </a:solidFill>
                      <a:prstDash val="solid"/>
                      <a:round/>
                      <a:headEnd type="none" w="med" len="med"/>
                      <a:tailEnd type="none" w="med" len="med"/>
                    </a:lnT>
                  </a:tcPr>
                </a:tc>
              </a:tr>
              <a:tr h="337918">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smtClean="0"/>
                        <a:t>KG-RNN</a:t>
                      </a:r>
                      <a:endParaRPr lang="en-US" sz="1700" b="0" dirty="0" smtClean="0"/>
                    </a:p>
                  </a:txBody>
                  <a:tcPr marL="84480" marR="84480" marT="42240" marB="422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i="0" u="none" strike="noStrike" kern="1200" baseline="0" dirty="0" smtClean="0">
                          <a:solidFill>
                            <a:schemeClr val="tx1"/>
                          </a:solidFill>
                          <a:latin typeface="+mn-lt"/>
                          <a:ea typeface="+mn-ea"/>
                          <a:cs typeface="+mn-cs"/>
                        </a:rPr>
                        <a:t>86.29% </a:t>
                      </a:r>
                      <a:r>
                        <a:rPr lang="en-US" sz="1700" b="0" i="0" u="none" strike="noStrike" kern="1200" baseline="0" dirty="0" smtClean="0">
                          <a:solidFill>
                            <a:schemeClr val="tx1"/>
                          </a:solidFill>
                          <a:latin typeface="+mn-lt"/>
                          <a:ea typeface="+mn-ea"/>
                          <a:cs typeface="+mn-cs"/>
                        </a:rPr>
                        <a:t>(+1.05%)</a:t>
                      </a:r>
                      <a:endParaRPr lang="en-US" sz="1700" b="0" dirty="0" smtClean="0"/>
                    </a:p>
                  </a:txBody>
                  <a:tcPr marL="84480" marR="84480" marT="42240" marB="42240" anchor="ctr"/>
                </a:tc>
              </a:tr>
              <a:tr h="337918">
                <a:tc vMerge="1">
                  <a:txBody>
                    <a:bodyPr/>
                    <a:lstStyle/>
                    <a:p>
                      <a:endParaRPr lang="en-US"/>
                    </a:p>
                  </a:txBody>
                  <a:tcPr/>
                </a:tc>
                <a:tc rowSpan="2">
                  <a:txBody>
                    <a:bodyPr/>
                    <a:lstStyle/>
                    <a:p>
                      <a:pPr algn="ctr"/>
                      <a:r>
                        <a:rPr lang="en-US" sz="1700" b="0" dirty="0" smtClean="0"/>
                        <a:t>Micro</a:t>
                      </a:r>
                      <a:endParaRPr lang="en-US" sz="1700" b="0" dirty="0"/>
                    </a:p>
                  </a:txBody>
                  <a:tcPr marL="84480" marR="84480" marT="42240" marB="42240"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smtClean="0"/>
                        <a:t>Baseline</a:t>
                      </a:r>
                      <a:endParaRPr lang="en-US" sz="1700" b="0" dirty="0" smtClean="0"/>
                    </a:p>
                  </a:txBody>
                  <a:tcPr marL="84480" marR="84480" marT="42240" marB="422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i="0" u="none" strike="noStrike" kern="1200" baseline="0" dirty="0" smtClean="0">
                          <a:solidFill>
                            <a:schemeClr val="tx1"/>
                          </a:solidFill>
                          <a:latin typeface="+mn-lt"/>
                          <a:ea typeface="+mn-ea"/>
                          <a:cs typeface="+mn-cs"/>
                        </a:rPr>
                        <a:t>90.55%</a:t>
                      </a:r>
                      <a:endParaRPr lang="en-US" sz="1700" b="1" dirty="0" smtClean="0"/>
                    </a:p>
                  </a:txBody>
                  <a:tcPr marL="84480" marR="84480" marT="42240" marB="42240" anchor="ctr">
                    <a:lnB w="12700" cap="flat" cmpd="sng" algn="ctr">
                      <a:noFill/>
                      <a:prstDash val="solid"/>
                      <a:round/>
                      <a:headEnd type="none" w="med" len="med"/>
                      <a:tailEnd type="none" w="med" len="med"/>
                    </a:lnB>
                  </a:tcPr>
                </a:tc>
              </a:tr>
              <a:tr h="337918">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smtClean="0"/>
                        <a:t>KG-RNN</a:t>
                      </a:r>
                      <a:endParaRPr lang="en-US" sz="1700" b="0" dirty="0" smtClean="0"/>
                    </a:p>
                  </a:txBody>
                  <a:tcPr marL="84480" marR="84480" marT="42240" marB="42240"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i="0" u="none" strike="noStrike" kern="1200" baseline="0" dirty="0" smtClean="0">
                          <a:solidFill>
                            <a:schemeClr val="tx1"/>
                          </a:solidFill>
                          <a:latin typeface="+mn-lt"/>
                          <a:ea typeface="+mn-ea"/>
                          <a:cs typeface="+mn-cs"/>
                        </a:rPr>
                        <a:t>91.03% </a:t>
                      </a:r>
                      <a:r>
                        <a:rPr lang="en-US" sz="1700" b="0" i="0" u="none" strike="noStrike" kern="1200" baseline="0" dirty="0" smtClean="0">
                          <a:solidFill>
                            <a:schemeClr val="tx1"/>
                          </a:solidFill>
                          <a:latin typeface="+mn-lt"/>
                          <a:ea typeface="+mn-ea"/>
                          <a:cs typeface="+mn-cs"/>
                        </a:rPr>
                        <a:t>(+0.48%)</a:t>
                      </a:r>
                      <a:endParaRPr lang="en-US" sz="1700" b="0" dirty="0" smtClean="0"/>
                    </a:p>
                  </a:txBody>
                  <a:tcPr marL="84480" marR="84480" marT="42240" marB="4224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918">
                <a:tc rowSpan="2">
                  <a:txBody>
                    <a:bodyPr/>
                    <a:lstStyle/>
                    <a:p>
                      <a:pPr algn="l"/>
                      <a:r>
                        <a:rPr lang="en-US" sz="2200" b="1" dirty="0" smtClean="0"/>
                        <a:t>Accuracy</a:t>
                      </a:r>
                      <a:endParaRPr lang="en-US" sz="2200" b="1" dirty="0"/>
                    </a:p>
                  </a:txBody>
                  <a:tcPr marL="84480" marR="84480" marT="42240" marB="4224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700" b="0" dirty="0" smtClean="0"/>
                        <a:t>-</a:t>
                      </a:r>
                      <a:endParaRPr lang="en-US" sz="1700" b="0" dirty="0"/>
                    </a:p>
                  </a:txBody>
                  <a:tcPr marL="84480" marR="84480" marT="42240" marB="42240" anchor="ctr">
                    <a:lnT w="12700" cap="flat" cmpd="sng" algn="ctr">
                      <a:solidFill>
                        <a:schemeClr val="tx1"/>
                      </a:solidFill>
                      <a:prstDash val="solid"/>
                      <a:round/>
                      <a:headEnd type="none" w="med" len="med"/>
                      <a:tailEnd type="none" w="med" len="med"/>
                    </a:lnT>
                  </a:tcPr>
                </a:tc>
                <a:tc>
                  <a:txBody>
                    <a:bodyPr/>
                    <a:lstStyle/>
                    <a:p>
                      <a:pPr algn="l"/>
                      <a:r>
                        <a:rPr lang="en-US" sz="1700" dirty="0" smtClean="0"/>
                        <a:t>Baseline</a:t>
                      </a:r>
                      <a:endParaRPr lang="en-US" sz="1700" dirty="0"/>
                    </a:p>
                  </a:txBody>
                  <a:tcPr marL="84480" marR="84480" marT="42240" marB="42240" anchor="ctr">
                    <a:lnT w="12700" cap="flat" cmpd="sng" algn="ctr">
                      <a:solidFill>
                        <a:schemeClr val="tx1"/>
                      </a:solidFill>
                      <a:prstDash val="solid"/>
                      <a:round/>
                      <a:headEnd type="none" w="med" len="med"/>
                      <a:tailEnd type="none" w="med" len="med"/>
                    </a:lnT>
                  </a:tcPr>
                </a:tc>
                <a:tc>
                  <a:txBody>
                    <a:bodyPr/>
                    <a:lstStyle/>
                    <a:p>
                      <a:pPr algn="l"/>
                      <a:r>
                        <a:rPr lang="en-US" sz="1700" b="1" i="0" u="none" strike="noStrike" kern="1200" baseline="0" dirty="0" smtClean="0">
                          <a:solidFill>
                            <a:schemeClr val="tx1"/>
                          </a:solidFill>
                          <a:latin typeface="+mn-lt"/>
                          <a:ea typeface="+mn-ea"/>
                          <a:cs typeface="+mn-cs"/>
                        </a:rPr>
                        <a:t>92.22%</a:t>
                      </a:r>
                      <a:endParaRPr lang="en-US" sz="1700" b="1" dirty="0"/>
                    </a:p>
                  </a:txBody>
                  <a:tcPr marL="84480" marR="84480" marT="42240" marB="42240" anchor="ctr">
                    <a:lnT w="12700" cap="flat" cmpd="sng" algn="ctr">
                      <a:solidFill>
                        <a:schemeClr val="tx1"/>
                      </a:solidFill>
                      <a:prstDash val="solid"/>
                      <a:round/>
                      <a:headEnd type="none" w="med" len="med"/>
                      <a:tailEnd type="none" w="med" len="med"/>
                    </a:lnT>
                  </a:tcPr>
                </a:tc>
              </a:tr>
              <a:tr h="337918">
                <a:tc vMerge="1">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smtClean="0"/>
                        <a:t>KG-RNN</a:t>
                      </a:r>
                      <a:endParaRPr lang="en-US" sz="1700" b="0" dirty="0" smtClean="0"/>
                    </a:p>
                  </a:txBody>
                  <a:tcPr marL="84480" marR="84480" marT="42240" marB="422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i="0" u="none" strike="noStrike" kern="1200" baseline="0" dirty="0" smtClean="0">
                          <a:solidFill>
                            <a:schemeClr val="tx1"/>
                          </a:solidFill>
                          <a:latin typeface="+mn-lt"/>
                          <a:ea typeface="+mn-ea"/>
                          <a:cs typeface="+mn-cs"/>
                        </a:rPr>
                        <a:t>92.36%</a:t>
                      </a:r>
                      <a:r>
                        <a:rPr lang="en-US" sz="1700" b="0" i="0" u="none" strike="noStrike" kern="1200" baseline="0" dirty="0" smtClean="0">
                          <a:solidFill>
                            <a:schemeClr val="tx1"/>
                          </a:solidFill>
                          <a:latin typeface="+mn-lt"/>
                          <a:ea typeface="+mn-ea"/>
                          <a:cs typeface="+mn-cs"/>
                        </a:rPr>
                        <a:t> (+0.14%)</a:t>
                      </a:r>
                      <a:endParaRPr lang="en-US" sz="1700" b="0" dirty="0" smtClean="0"/>
                    </a:p>
                  </a:txBody>
                  <a:tcPr marL="84480" marR="84480" marT="42240" marB="42240" anchor="ctr"/>
                </a:tc>
              </a:tr>
            </a:tbl>
          </a:graphicData>
        </a:graphic>
      </p:graphicFrame>
      <p:sp>
        <p:nvSpPr>
          <p:cNvPr id="6" name="TextBox 5"/>
          <p:cNvSpPr txBox="1"/>
          <p:nvPr/>
        </p:nvSpPr>
        <p:spPr>
          <a:xfrm>
            <a:off x="2583256" y="5655724"/>
            <a:ext cx="3410241" cy="420786"/>
          </a:xfrm>
          <a:prstGeom prst="rect">
            <a:avLst/>
          </a:prstGeom>
          <a:noFill/>
        </p:spPr>
        <p:txBody>
          <a:bodyPr wrap="none" lIns="0" tIns="0" rIns="0" bIns="0" rtlCol="0">
            <a:noAutofit/>
          </a:bodyPr>
          <a:lstStyle/>
          <a:p>
            <a:pPr>
              <a:lnSpc>
                <a:spcPct val="90000"/>
              </a:lnSpc>
            </a:pPr>
            <a:r>
              <a:rPr lang="en-US" sz="1400" b="1" dirty="0" smtClean="0"/>
              <a:t>Properties</a:t>
            </a:r>
          </a:p>
          <a:p>
            <a:pPr>
              <a:lnSpc>
                <a:spcPct val="90000"/>
              </a:lnSpc>
            </a:pPr>
            <a:r>
              <a:rPr lang="en-US" sz="1400" b="1" dirty="0" smtClean="0"/>
              <a:t>3</a:t>
            </a:r>
            <a:r>
              <a:rPr lang="en-US" sz="1400" dirty="0" smtClean="0"/>
              <a:t> hours per chunk</a:t>
            </a:r>
            <a:br>
              <a:rPr lang="en-US" sz="1400" dirty="0" smtClean="0"/>
            </a:br>
            <a:r>
              <a:rPr lang="en-US" sz="1400" b="1" dirty="0" smtClean="0"/>
              <a:t>200</a:t>
            </a:r>
            <a:r>
              <a:rPr lang="en-US" sz="1400" dirty="0" smtClean="0"/>
              <a:t> chunks per admission</a:t>
            </a:r>
          </a:p>
        </p:txBody>
      </p:sp>
      <p:sp>
        <p:nvSpPr>
          <p:cNvPr id="7" name="TextBox 6"/>
          <p:cNvSpPr txBox="1"/>
          <p:nvPr/>
        </p:nvSpPr>
        <p:spPr>
          <a:xfrm>
            <a:off x="5993497" y="5655724"/>
            <a:ext cx="3615244" cy="420786"/>
          </a:xfrm>
          <a:prstGeom prst="rect">
            <a:avLst/>
          </a:prstGeom>
          <a:noFill/>
        </p:spPr>
        <p:txBody>
          <a:bodyPr wrap="none" lIns="0" tIns="0" rIns="0" bIns="0" rtlCol="0">
            <a:noAutofit/>
          </a:bodyPr>
          <a:lstStyle/>
          <a:p>
            <a:pPr>
              <a:lnSpc>
                <a:spcPct val="90000"/>
              </a:lnSpc>
            </a:pPr>
            <a:endParaRPr lang="en-US" sz="1400" b="1" dirty="0" smtClean="0"/>
          </a:p>
          <a:p>
            <a:pPr>
              <a:lnSpc>
                <a:spcPct val="90000"/>
              </a:lnSpc>
            </a:pPr>
            <a:r>
              <a:rPr lang="en-US" sz="1400" b="1" dirty="0" smtClean="0"/>
              <a:t>25</a:t>
            </a:r>
            <a:r>
              <a:rPr lang="en-US" sz="1400" dirty="0" smtClean="0"/>
              <a:t> events per type and per chunk</a:t>
            </a:r>
            <a:br>
              <a:rPr lang="en-US" sz="1400" dirty="0" smtClean="0"/>
            </a:br>
            <a:r>
              <a:rPr lang="en-US" sz="1400" b="1" dirty="0" smtClean="0"/>
              <a:t>10</a:t>
            </a:r>
            <a:r>
              <a:rPr lang="en-US" sz="1400" dirty="0" smtClean="0"/>
              <a:t> neighbors sampled per input admission</a:t>
            </a:r>
          </a:p>
        </p:txBody>
      </p:sp>
    </p:spTree>
    <p:extLst>
      <p:ext uri="{BB962C8B-B14F-4D97-AF65-F5344CB8AC3E}">
        <p14:creationId xmlns:p14="http://schemas.microsoft.com/office/powerpoint/2010/main" val="3012655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title"/>
          </p:nvPr>
        </p:nvSpPr>
        <p:spPr/>
        <p:txBody>
          <a:bodyPr/>
          <a:lstStyle/>
          <a:p>
            <a:r>
              <a:rPr lang="en-US" dirty="0" smtClean="0"/>
              <a:t>Qualitative Results</a:t>
            </a:r>
            <a:endParaRPr lang="en-US" dirty="0"/>
          </a:p>
        </p:txBody>
      </p:sp>
      <p:sp>
        <p:nvSpPr>
          <p:cNvPr id="5" name="Content Placeholder 4"/>
          <p:cNvSpPr>
            <a:spLocks noGrp="1"/>
          </p:cNvSpPr>
          <p:nvPr>
            <p:ph idx="1"/>
          </p:nvPr>
        </p:nvSpPr>
        <p:spPr>
          <a:xfrm>
            <a:off x="531289" y="1524001"/>
            <a:ext cx="11129420" cy="798413"/>
          </a:xfrm>
        </p:spPr>
        <p:txBody>
          <a:bodyPr/>
          <a:lstStyle/>
          <a:p>
            <a:r>
              <a:rPr lang="en-US" dirty="0" smtClean="0"/>
              <a:t>After training, check the closest events to a particular event in terms of embedding vectors: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584365532"/>
              </p:ext>
            </p:extLst>
          </p:nvPr>
        </p:nvGraphicFramePr>
        <p:xfrm>
          <a:off x="1084826" y="3157917"/>
          <a:ext cx="4680000" cy="2404925"/>
        </p:xfrm>
        <a:graphic>
          <a:graphicData uri="http://schemas.openxmlformats.org/drawingml/2006/table">
            <a:tbl>
              <a:tblPr firstRow="1" firstCol="1">
                <a:tableStyleId>{7E9639D4-E3E2-4D34-9284-5A2195B3D0D7}</a:tableStyleId>
              </a:tblPr>
              <a:tblGrid>
                <a:gridCol w="1140710"/>
                <a:gridCol w="3539290"/>
              </a:tblGrid>
              <a:tr h="576125">
                <a:tc>
                  <a:txBody>
                    <a:bodyPr/>
                    <a:lstStyle/>
                    <a:p>
                      <a:pPr algn="ctr"/>
                      <a:r>
                        <a:rPr lang="en-US" sz="1800" dirty="0" smtClean="0"/>
                        <a:t>Rank</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b="1" i="0" u="none" strike="noStrike" kern="1200" baseline="0" dirty="0" smtClean="0">
                          <a:solidFill>
                            <a:schemeClr val="bg1"/>
                          </a:solidFill>
                          <a:latin typeface="+mn-lt"/>
                          <a:ea typeface="+mn-ea"/>
                          <a:cs typeface="+mn-cs"/>
                        </a:rPr>
                        <a:t>Laboratory measure</a:t>
                      </a:r>
                      <a:endParaRPr lang="en-US" sz="1800" b="1" dirty="0"/>
                    </a:p>
                  </a:txBody>
                  <a:tcPr anchor="ctr">
                    <a:lnB w="12700" cap="flat" cmpd="sng" algn="ctr">
                      <a:solidFill>
                        <a:schemeClr val="tx1"/>
                      </a:solidFill>
                      <a:prstDash val="solid"/>
                      <a:round/>
                      <a:headEnd type="none" w="med" len="med"/>
                      <a:tailEnd type="none" w="med" len="med"/>
                    </a:lnB>
                  </a:tcPr>
                </a:tc>
              </a:tr>
              <a:tr h="288063">
                <a:tc>
                  <a:txBody>
                    <a:bodyPr/>
                    <a:lstStyle/>
                    <a:p>
                      <a:pPr algn="ctr"/>
                      <a:r>
                        <a:rPr lang="en-US" sz="1800" dirty="0" smtClean="0"/>
                        <a:t>1</a:t>
                      </a:r>
                      <a:endParaRPr lang="en-US" sz="1800" dirty="0"/>
                    </a:p>
                  </a:txBody>
                  <a:tcPr anchor="ctr">
                    <a:lnT w="12700" cap="flat" cmpd="sng" algn="ctr">
                      <a:solidFill>
                        <a:schemeClr val="tx1"/>
                      </a:solidFill>
                      <a:prstDash val="solid"/>
                      <a:round/>
                      <a:headEnd type="none" w="med" len="med"/>
                      <a:tailEnd type="none" w="med" len="med"/>
                    </a:lnT>
                  </a:tcPr>
                </a:tc>
                <a:tc>
                  <a:txBody>
                    <a:bodyPr/>
                    <a:lstStyle/>
                    <a:p>
                      <a:pPr algn="ctr"/>
                      <a:r>
                        <a:rPr lang="en-US" sz="1800" b="0" dirty="0" smtClean="0"/>
                        <a:t>WBC</a:t>
                      </a:r>
                      <a:br>
                        <a:rPr lang="en-US" sz="1800" b="0" dirty="0" smtClean="0"/>
                      </a:br>
                      <a:r>
                        <a:rPr lang="en-US" sz="1600" i="1" dirty="0" smtClean="0">
                          <a:solidFill>
                            <a:schemeClr val="tx1">
                              <a:lumMod val="60000"/>
                              <a:lumOff val="40000"/>
                            </a:schemeClr>
                          </a:solidFill>
                        </a:rPr>
                        <a:t>Alternative name</a:t>
                      </a:r>
                      <a:endParaRPr lang="en-US" sz="1800" b="0" dirty="0">
                        <a:solidFill>
                          <a:schemeClr val="tx1">
                            <a:lumMod val="60000"/>
                            <a:lumOff val="40000"/>
                          </a:schemeClr>
                        </a:solidFill>
                      </a:endParaRPr>
                    </a:p>
                  </a:txBody>
                  <a:tcPr anchor="ctr">
                    <a:lnT w="12700" cap="flat" cmpd="sng" algn="ctr">
                      <a:solidFill>
                        <a:schemeClr val="tx1"/>
                      </a:solidFill>
                      <a:prstDash val="solid"/>
                      <a:round/>
                      <a:headEnd type="none" w="med" len="med"/>
                      <a:tailEnd type="none" w="med" len="med"/>
                    </a:lnT>
                  </a:tcPr>
                </a:tc>
              </a:tr>
              <a:tr h="2880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3</a:t>
                      </a:r>
                      <a:endParaRPr lang="en-US" sz="1800" b="0"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White Cells</a:t>
                      </a:r>
                      <a:br>
                        <a:rPr lang="en-US" sz="1800" b="0" i="0" u="none" strike="noStrike" kern="1200" baseline="0" dirty="0" smtClean="0">
                          <a:solidFill>
                            <a:schemeClr val="tx1"/>
                          </a:solidFill>
                          <a:latin typeface="+mn-lt"/>
                          <a:ea typeface="+mn-ea"/>
                          <a:cs typeface="+mn-cs"/>
                        </a:rPr>
                      </a:br>
                      <a:r>
                        <a:rPr lang="en-US" sz="1600" i="1" dirty="0" smtClean="0">
                          <a:solidFill>
                            <a:schemeClr val="tx1">
                              <a:lumMod val="60000"/>
                              <a:lumOff val="40000"/>
                            </a:schemeClr>
                          </a:solidFill>
                        </a:rPr>
                        <a:t>Alternative name</a:t>
                      </a:r>
                      <a:endParaRPr lang="en-US" sz="1800" b="0" dirty="0" smtClean="0">
                        <a:solidFill>
                          <a:schemeClr val="tx1">
                            <a:lumMod val="60000"/>
                            <a:lumOff val="40000"/>
                          </a:schemeClr>
                        </a:solidFill>
                      </a:endParaRPr>
                    </a:p>
                  </a:txBody>
                  <a:tcPr anchor="ctr"/>
                </a:tc>
              </a:tr>
              <a:tr h="2880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t>6</a:t>
                      </a: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Immunoglobulin A</a:t>
                      </a:r>
                      <a:br>
                        <a:rPr lang="en-US" sz="1800" b="0" i="0" u="none" strike="noStrike" kern="1200" baseline="0" dirty="0" smtClean="0">
                          <a:solidFill>
                            <a:schemeClr val="tx1"/>
                          </a:solidFill>
                          <a:latin typeface="+mn-lt"/>
                          <a:ea typeface="+mn-ea"/>
                          <a:cs typeface="+mn-cs"/>
                        </a:rPr>
                      </a:br>
                      <a:r>
                        <a:rPr lang="en-US" sz="1600" i="1" dirty="0" smtClean="0">
                          <a:solidFill>
                            <a:schemeClr val="tx1">
                              <a:lumMod val="60000"/>
                              <a:lumOff val="40000"/>
                            </a:schemeClr>
                          </a:solidFill>
                        </a:rPr>
                        <a:t>Antibodies produced by white blood cells</a:t>
                      </a:r>
                      <a:endParaRPr lang="en-US" sz="1600" b="0" i="1" dirty="0" smtClean="0">
                        <a:solidFill>
                          <a:schemeClr val="tx1">
                            <a:lumMod val="60000"/>
                            <a:lumOff val="40000"/>
                          </a:schemeClr>
                        </a:solidFill>
                      </a:endParaRPr>
                    </a:p>
                  </a:txBody>
                  <a:tcPr anchor="ctr">
                    <a:lnB w="12700" cap="flat" cmpd="sng" algn="ctr">
                      <a:solidFill>
                        <a:schemeClr val="tx1"/>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43396569"/>
              </p:ext>
            </p:extLst>
          </p:nvPr>
        </p:nvGraphicFramePr>
        <p:xfrm>
          <a:off x="6691258" y="3151849"/>
          <a:ext cx="4680000" cy="2465885"/>
        </p:xfrm>
        <a:graphic>
          <a:graphicData uri="http://schemas.openxmlformats.org/drawingml/2006/table">
            <a:tbl>
              <a:tblPr firstRow="1" firstCol="1">
                <a:tableStyleId>{7E9639D4-E3E2-4D34-9284-5A2195B3D0D7}</a:tableStyleId>
              </a:tblPr>
              <a:tblGrid>
                <a:gridCol w="1140710"/>
                <a:gridCol w="3539290"/>
              </a:tblGrid>
              <a:tr h="576125">
                <a:tc>
                  <a:txBody>
                    <a:bodyPr/>
                    <a:lstStyle/>
                    <a:p>
                      <a:pPr algn="ctr"/>
                      <a:r>
                        <a:rPr lang="en-US" sz="1800" dirty="0" smtClean="0"/>
                        <a:t>Rank</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b="1" i="0" u="none" strike="noStrike" kern="1200" baseline="0" dirty="0" smtClean="0">
                          <a:solidFill>
                            <a:schemeClr val="bg1"/>
                          </a:solidFill>
                          <a:latin typeface="+mn-lt"/>
                          <a:ea typeface="+mn-ea"/>
                          <a:cs typeface="+mn-cs"/>
                        </a:rPr>
                        <a:t>Prescription</a:t>
                      </a:r>
                      <a:endParaRPr lang="en-US" sz="1800" b="1" dirty="0"/>
                    </a:p>
                  </a:txBody>
                  <a:tcPr anchor="ctr">
                    <a:lnB w="12700" cap="flat" cmpd="sng" algn="ctr">
                      <a:solidFill>
                        <a:schemeClr val="tx1"/>
                      </a:solidFill>
                      <a:prstDash val="solid"/>
                      <a:round/>
                      <a:headEnd type="none" w="med" len="med"/>
                      <a:tailEnd type="none" w="med" len="med"/>
                    </a:lnB>
                  </a:tcPr>
                </a:tc>
              </a:tr>
              <a:tr h="288063">
                <a:tc>
                  <a:txBody>
                    <a:bodyPr/>
                    <a:lstStyle/>
                    <a:p>
                      <a:pPr algn="ctr"/>
                      <a:r>
                        <a:rPr lang="en-US" sz="1800" dirty="0" smtClean="0"/>
                        <a:t>1</a:t>
                      </a:r>
                      <a:endParaRPr lang="en-US" sz="1800" dirty="0"/>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Sodium Chloride Nasal</a:t>
                      </a:r>
                      <a:r>
                        <a:rPr lang="en-US" sz="2000" b="0" dirty="0" smtClean="0"/>
                        <a:t/>
                      </a:r>
                      <a:br>
                        <a:rPr lang="en-US" sz="2000" b="0" dirty="0" smtClean="0"/>
                      </a:br>
                      <a:r>
                        <a:rPr lang="en-US" sz="1800" i="1" dirty="0" smtClean="0">
                          <a:solidFill>
                            <a:schemeClr val="tx1">
                              <a:lumMod val="60000"/>
                              <a:lumOff val="40000"/>
                            </a:schemeClr>
                          </a:solidFill>
                        </a:rPr>
                        <a:t>Related prescription</a:t>
                      </a:r>
                      <a:endParaRPr lang="en-US" sz="2000" b="0" dirty="0" smtClean="0">
                        <a:solidFill>
                          <a:schemeClr val="tx1">
                            <a:lumMod val="60000"/>
                            <a:lumOff val="40000"/>
                          </a:schemeClr>
                        </a:solidFill>
                      </a:endParaRPr>
                    </a:p>
                  </a:txBody>
                  <a:tcPr anchor="ctr">
                    <a:lnT w="12700" cap="flat" cmpd="sng" algn="ctr">
                      <a:solidFill>
                        <a:schemeClr val="tx1"/>
                      </a:solidFill>
                      <a:prstDash val="solid"/>
                      <a:round/>
                      <a:headEnd type="none" w="med" len="med"/>
                      <a:tailEnd type="none" w="med" len="med"/>
                    </a:lnT>
                  </a:tcPr>
                </a:tc>
              </a:tr>
              <a:tr h="2880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2</a:t>
                      </a:r>
                      <a:endParaRPr lang="en-US" sz="1800" b="0"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Sodium Chloride 0.9% Flush</a:t>
                      </a:r>
                      <a:r>
                        <a:rPr lang="en-US" sz="2000" b="0" dirty="0" smtClean="0"/>
                        <a:t/>
                      </a:r>
                      <a:br>
                        <a:rPr lang="en-US" sz="2000" b="0" dirty="0" smtClean="0"/>
                      </a:br>
                      <a:r>
                        <a:rPr lang="en-US" sz="1800" i="1" dirty="0" smtClean="0">
                          <a:solidFill>
                            <a:schemeClr val="tx1">
                              <a:lumMod val="60000"/>
                              <a:lumOff val="40000"/>
                            </a:schemeClr>
                          </a:solidFill>
                        </a:rPr>
                        <a:t>Related prescription</a:t>
                      </a:r>
                      <a:endParaRPr lang="en-US" sz="2000" b="0" dirty="0" smtClean="0">
                        <a:solidFill>
                          <a:schemeClr val="tx1">
                            <a:lumMod val="60000"/>
                            <a:lumOff val="40000"/>
                          </a:schemeClr>
                        </a:solidFill>
                      </a:endParaRPr>
                    </a:p>
                  </a:txBody>
                  <a:tcPr anchor="ctr"/>
                </a:tc>
              </a:tr>
              <a:tr h="2880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t>5</a:t>
                      </a: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Famotidine</a:t>
                      </a:r>
                      <a:r>
                        <a:rPr lang="en-US" sz="2000" b="0" dirty="0" smtClean="0"/>
                        <a:t/>
                      </a:r>
                      <a:br>
                        <a:rPr lang="en-US" sz="2000" b="0" dirty="0" smtClean="0"/>
                      </a:br>
                      <a:r>
                        <a:rPr lang="en-US" sz="1600" b="0" dirty="0" smtClean="0">
                          <a:solidFill>
                            <a:schemeClr val="tx1">
                              <a:lumMod val="60000"/>
                              <a:lumOff val="40000"/>
                            </a:schemeClr>
                          </a:solidFill>
                        </a:rPr>
                        <a:t>Often</a:t>
                      </a:r>
                      <a:r>
                        <a:rPr lang="en-US" sz="1600" b="0" baseline="0" dirty="0" smtClean="0">
                          <a:solidFill>
                            <a:schemeClr val="tx1">
                              <a:lumMod val="60000"/>
                              <a:lumOff val="40000"/>
                            </a:schemeClr>
                          </a:solidFill>
                        </a:rPr>
                        <a:t> given in “Sodium Chloride 0.9%“</a:t>
                      </a:r>
                      <a:endParaRPr lang="en-US" sz="1600" b="0" dirty="0" smtClean="0">
                        <a:solidFill>
                          <a:schemeClr val="tx1">
                            <a:lumMod val="60000"/>
                            <a:lumOff val="40000"/>
                          </a:schemeClr>
                        </a:solidFill>
                      </a:endParaRPr>
                    </a:p>
                  </a:txBody>
                  <a:tcPr anchor="ctr">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1517003" y="2818051"/>
            <a:ext cx="3815647" cy="250854"/>
          </a:xfrm>
          <a:prstGeom prst="rect">
            <a:avLst/>
          </a:prstGeom>
          <a:noFill/>
        </p:spPr>
        <p:txBody>
          <a:bodyPr wrap="none" lIns="0" tIns="0" rIns="0" bIns="0" rtlCol="0">
            <a:noAutofit/>
          </a:bodyPr>
          <a:lstStyle/>
          <a:p>
            <a:pPr algn="ctr">
              <a:lnSpc>
                <a:spcPct val="90000"/>
              </a:lnSpc>
            </a:pPr>
            <a:r>
              <a:rPr lang="en-US" dirty="0"/>
              <a:t>Neighbors for </a:t>
            </a:r>
            <a:r>
              <a:rPr lang="en-US" b="1" dirty="0"/>
              <a:t>White Blood Cells</a:t>
            </a:r>
            <a:endParaRPr lang="en-US" b="1" dirty="0" smtClean="0"/>
          </a:p>
        </p:txBody>
      </p:sp>
      <p:sp>
        <p:nvSpPr>
          <p:cNvPr id="10" name="TextBox 9"/>
          <p:cNvSpPr txBox="1"/>
          <p:nvPr/>
        </p:nvSpPr>
        <p:spPr>
          <a:xfrm>
            <a:off x="7123435" y="2826144"/>
            <a:ext cx="3815647" cy="250854"/>
          </a:xfrm>
          <a:prstGeom prst="rect">
            <a:avLst/>
          </a:prstGeom>
          <a:noFill/>
        </p:spPr>
        <p:txBody>
          <a:bodyPr wrap="none" lIns="0" tIns="0" rIns="0" bIns="0" rtlCol="0">
            <a:noAutofit/>
          </a:bodyPr>
          <a:lstStyle/>
          <a:p>
            <a:pPr algn="ctr">
              <a:lnSpc>
                <a:spcPct val="90000"/>
              </a:lnSpc>
            </a:pPr>
            <a:r>
              <a:rPr lang="en-US" dirty="0"/>
              <a:t>Neighbors for </a:t>
            </a:r>
            <a:r>
              <a:rPr lang="en-US" b="1" dirty="0"/>
              <a:t>Sodium</a:t>
            </a:r>
            <a:endParaRPr lang="en-US" b="1" dirty="0" smtClean="0"/>
          </a:p>
        </p:txBody>
      </p:sp>
    </p:spTree>
    <p:extLst>
      <p:ext uri="{BB962C8B-B14F-4D97-AF65-F5344CB8AC3E}">
        <p14:creationId xmlns:p14="http://schemas.microsoft.com/office/powerpoint/2010/main" val="2185328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Qualitative Results</a:t>
            </a:r>
          </a:p>
        </p:txBody>
      </p:sp>
      <p:sp>
        <p:nvSpPr>
          <p:cNvPr id="2" name="Content Placeholder 1"/>
          <p:cNvSpPr>
            <a:spLocks noGrp="1"/>
          </p:cNvSpPr>
          <p:nvPr>
            <p:ph idx="1"/>
          </p:nvPr>
        </p:nvSpPr>
        <p:spPr>
          <a:xfrm>
            <a:off x="531289" y="1384412"/>
            <a:ext cx="11129420" cy="4648201"/>
          </a:xfrm>
        </p:spPr>
        <p:txBody>
          <a:bodyPr anchor="ctr"/>
          <a:lstStyle/>
          <a:p>
            <a:pPr marL="0" indent="0">
              <a:buNone/>
            </a:pPr>
            <a:r>
              <a:rPr lang="en-US" b="1" dirty="0" smtClean="0">
                <a:solidFill>
                  <a:srgbClr val="58595B"/>
                </a:solidFill>
              </a:rPr>
              <a:t>Take-Home Message</a:t>
            </a:r>
            <a:endParaRPr lang="en-US" sz="1000" dirty="0" smtClean="0"/>
          </a:p>
          <a:p>
            <a:pPr marL="0" indent="0">
              <a:buNone/>
            </a:pPr>
            <a:r>
              <a:rPr lang="en-US" dirty="0">
                <a:sym typeface="Wingdings" panose="05000000000000000000" pitchFamily="2" charset="2"/>
              </a:rPr>
              <a:t>	</a:t>
            </a:r>
            <a:r>
              <a:rPr lang="en-US" dirty="0" smtClean="0">
                <a:sym typeface="Wingdings" panose="05000000000000000000" pitchFamily="2" charset="2"/>
              </a:rPr>
              <a:t> 	</a:t>
            </a:r>
            <a:r>
              <a:rPr lang="en-US" b="1" dirty="0" smtClean="0">
                <a:sym typeface="Wingdings" panose="05000000000000000000" pitchFamily="2" charset="2"/>
              </a:rPr>
              <a:t>KG-RNN n</a:t>
            </a:r>
            <a:r>
              <a:rPr lang="en-US" b="1" dirty="0" smtClean="0"/>
              <a:t>ot </a:t>
            </a:r>
            <a:r>
              <a:rPr lang="en-US" b="1" dirty="0"/>
              <a:t>only learned similar </a:t>
            </a:r>
            <a:r>
              <a:rPr lang="en-US" b="1" dirty="0" smtClean="0"/>
              <a:t>events </a:t>
            </a:r>
            <a:br>
              <a:rPr lang="en-US" b="1" dirty="0" smtClean="0"/>
            </a:br>
            <a:r>
              <a:rPr lang="en-US" b="1" dirty="0" smtClean="0"/>
              <a:t>		but </a:t>
            </a:r>
            <a:r>
              <a:rPr lang="en-US" b="1" dirty="0"/>
              <a:t>also </a:t>
            </a:r>
            <a:r>
              <a:rPr lang="en-US" b="1" dirty="0" smtClean="0"/>
              <a:t>intrinsically linked and correlated events</a:t>
            </a:r>
            <a:endParaRPr lang="en-US" b="1" dirty="0"/>
          </a:p>
        </p:txBody>
      </p:sp>
    </p:spTree>
    <p:extLst>
      <p:ext uri="{BB962C8B-B14F-4D97-AF65-F5344CB8AC3E}">
        <p14:creationId xmlns:p14="http://schemas.microsoft.com/office/powerpoint/2010/main" val="354245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title"/>
          </p:nvPr>
        </p:nvSpPr>
        <p:spPr/>
        <p:txBody>
          <a:bodyPr/>
          <a:lstStyle/>
          <a:p>
            <a:r>
              <a:rPr lang="en-US" dirty="0" smtClean="0"/>
              <a:t>Qualitative Results</a:t>
            </a:r>
            <a:endParaRPr lang="en-US" dirty="0"/>
          </a:p>
        </p:txBody>
      </p:sp>
      <p:sp>
        <p:nvSpPr>
          <p:cNvPr id="3" name="Content Placeholder 2"/>
          <p:cNvSpPr>
            <a:spLocks noGrp="1"/>
          </p:cNvSpPr>
          <p:nvPr>
            <p:ph idx="1"/>
          </p:nvPr>
        </p:nvSpPr>
        <p:spPr>
          <a:xfrm>
            <a:off x="531289" y="1524001"/>
            <a:ext cx="3797950" cy="4419600"/>
          </a:xfrm>
        </p:spPr>
        <p:txBody>
          <a:bodyPr anchor="ctr"/>
          <a:lstStyle/>
          <a:p>
            <a:r>
              <a:rPr lang="en-US" sz="2400" dirty="0" smtClean="0"/>
              <a:t>Baseline does not detect any diagnosis</a:t>
            </a:r>
          </a:p>
          <a:p>
            <a:endParaRPr lang="en-US" sz="2400" dirty="0" smtClean="0"/>
          </a:p>
          <a:p>
            <a:r>
              <a:rPr lang="en-US" sz="2400" dirty="0" smtClean="0"/>
              <a:t>Neighbor helped </a:t>
            </a:r>
            <a:r>
              <a:rPr lang="en-US" sz="2400" dirty="0"/>
              <a:t>pushing the </a:t>
            </a:r>
            <a:r>
              <a:rPr lang="en-US" sz="2400" dirty="0" smtClean="0"/>
              <a:t>confidence of </a:t>
            </a:r>
            <a:r>
              <a:rPr lang="en-US" sz="2400" dirty="0"/>
              <a:t>KG-RNN </a:t>
            </a:r>
            <a:r>
              <a:rPr lang="en-US" sz="2400" dirty="0" smtClean="0"/>
              <a:t>upward for 2</a:t>
            </a:r>
            <a:r>
              <a:rPr lang="en-US" sz="2400" baseline="30000" dirty="0" smtClean="0"/>
              <a:t>nd</a:t>
            </a:r>
            <a:r>
              <a:rPr lang="en-US" sz="2400" dirty="0" smtClean="0"/>
              <a:t> diagnosis</a:t>
            </a:r>
          </a:p>
          <a:p>
            <a:endParaRPr lang="en-US" sz="2400" dirty="0" smtClean="0"/>
          </a:p>
          <a:p>
            <a:r>
              <a:rPr lang="en-US" sz="2400" dirty="0" smtClean="0"/>
              <a:t>Reveals </a:t>
            </a:r>
            <a:r>
              <a:rPr lang="en-US" sz="2400" dirty="0"/>
              <a:t>how much KG-RNN relies on its </a:t>
            </a:r>
            <a:r>
              <a:rPr lang="en-US" sz="2400" dirty="0" smtClean="0"/>
              <a:t>neighbors</a:t>
            </a:r>
            <a:endParaRPr lang="en-US"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9361" y="1295400"/>
            <a:ext cx="7191884" cy="4774469"/>
          </a:xfrm>
          <a:prstGeom prst="rect">
            <a:avLst/>
          </a:prstGeom>
        </p:spPr>
      </p:pic>
    </p:spTree>
    <p:extLst>
      <p:ext uri="{BB962C8B-B14F-4D97-AF65-F5344CB8AC3E}">
        <p14:creationId xmlns:p14="http://schemas.microsoft.com/office/powerpoint/2010/main" val="2445119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title"/>
          </p:nvPr>
        </p:nvSpPr>
        <p:spPr/>
        <p:txBody>
          <a:bodyPr/>
          <a:lstStyle/>
          <a:p>
            <a:r>
              <a:rPr lang="en-US" dirty="0" smtClean="0"/>
              <a:t>Concluding Remarks</a:t>
            </a:r>
            <a:endParaRPr lang="en-US" dirty="0"/>
          </a:p>
        </p:txBody>
      </p:sp>
    </p:spTree>
    <p:extLst>
      <p:ext uri="{BB962C8B-B14F-4D97-AF65-F5344CB8AC3E}">
        <p14:creationId xmlns:p14="http://schemas.microsoft.com/office/powerpoint/2010/main" val="29118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a:spLocks noGrp="1"/>
          </p:cNvSpPr>
          <p:nvPr>
            <p:ph type="title"/>
          </p:nvPr>
        </p:nvSpPr>
        <p:spPr/>
        <p:txBody>
          <a:bodyPr/>
          <a:lstStyle/>
          <a:p>
            <a:r>
              <a:rPr lang="en-US" dirty="0" smtClean="0"/>
              <a:t>Conclusion</a:t>
            </a:r>
            <a:endParaRPr lang="en-US" dirty="0"/>
          </a:p>
        </p:txBody>
      </p:sp>
      <p:sp>
        <p:nvSpPr>
          <p:cNvPr id="2" name="Content Placeholder 1"/>
          <p:cNvSpPr>
            <a:spLocks noGrp="1"/>
          </p:cNvSpPr>
          <p:nvPr>
            <p:ph idx="1"/>
          </p:nvPr>
        </p:nvSpPr>
        <p:spPr/>
        <p:txBody>
          <a:bodyPr anchor="ctr"/>
          <a:lstStyle/>
          <a:p>
            <a:r>
              <a:rPr lang="en-US" dirty="0" smtClean="0"/>
              <a:t>Proposed </a:t>
            </a:r>
            <a:r>
              <a:rPr lang="en-US" dirty="0"/>
              <a:t>a novel architecture and pipeline for processing evolving knowledge </a:t>
            </a:r>
            <a:r>
              <a:rPr lang="en-US" dirty="0" smtClean="0"/>
              <a:t>graphs</a:t>
            </a:r>
          </a:p>
          <a:p>
            <a:endParaRPr lang="en-US" sz="1000" dirty="0" smtClean="0"/>
          </a:p>
          <a:p>
            <a:r>
              <a:rPr lang="en-US" dirty="0" smtClean="0"/>
              <a:t>Our enriched </a:t>
            </a:r>
            <a:r>
              <a:rPr lang="en-US" dirty="0"/>
              <a:t>knowledge graph has been </a:t>
            </a:r>
            <a:r>
              <a:rPr lang="en-US" dirty="0" smtClean="0"/>
              <a:t>designed to naturally cope </a:t>
            </a:r>
            <a:r>
              <a:rPr lang="en-US" dirty="0"/>
              <a:t>with many of the challenges inherent to </a:t>
            </a:r>
            <a:r>
              <a:rPr lang="en-US" dirty="0" smtClean="0"/>
              <a:t>our application</a:t>
            </a:r>
          </a:p>
          <a:p>
            <a:endParaRPr lang="en-US" sz="1000" dirty="0" smtClean="0"/>
          </a:p>
          <a:p>
            <a:r>
              <a:rPr lang="en-US" dirty="0" smtClean="0"/>
              <a:t>Our </a:t>
            </a:r>
            <a:r>
              <a:rPr lang="en-US" dirty="0"/>
              <a:t>solution shows </a:t>
            </a:r>
            <a:r>
              <a:rPr lang="en-US" dirty="0" smtClean="0"/>
              <a:t>significant improvement over </a:t>
            </a:r>
            <a:r>
              <a:rPr lang="en-US" dirty="0"/>
              <a:t>a simple single-admission </a:t>
            </a:r>
            <a:r>
              <a:rPr lang="en-US" dirty="0" smtClean="0"/>
              <a:t>setting</a:t>
            </a:r>
          </a:p>
          <a:p>
            <a:endParaRPr lang="en-US" sz="1000" dirty="0" smtClean="0"/>
          </a:p>
          <a:p>
            <a:r>
              <a:rPr lang="en-US" dirty="0" smtClean="0"/>
              <a:t>Qualitative analysis revealing interesting findings in learning behavior</a:t>
            </a:r>
          </a:p>
        </p:txBody>
      </p:sp>
    </p:spTree>
    <p:extLst>
      <p:ext uri="{BB962C8B-B14F-4D97-AF65-F5344CB8AC3E}">
        <p14:creationId xmlns:p14="http://schemas.microsoft.com/office/powerpoint/2010/main" val="3396262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3"/>
          <p:cNvSpPr>
            <a:spLocks noGrp="1"/>
          </p:cNvSpPr>
          <p:nvPr>
            <p:ph type="title"/>
          </p:nvPr>
        </p:nvSpPr>
        <p:spPr/>
        <p:txBody>
          <a:bodyPr/>
          <a:lstStyle/>
          <a:p>
            <a:r>
              <a:rPr lang="en-US" dirty="0" smtClean="0"/>
              <a:t>Potential Improvements</a:t>
            </a:r>
            <a:endParaRPr lang="en-US" dirty="0"/>
          </a:p>
        </p:txBody>
      </p:sp>
      <p:sp>
        <p:nvSpPr>
          <p:cNvPr id="2" name="Content Placeholder 1"/>
          <p:cNvSpPr>
            <a:spLocks noGrp="1"/>
          </p:cNvSpPr>
          <p:nvPr>
            <p:ph idx="1"/>
          </p:nvPr>
        </p:nvSpPr>
        <p:spPr/>
        <p:txBody>
          <a:bodyPr/>
          <a:lstStyle/>
          <a:p>
            <a:pPr>
              <a:lnSpc>
                <a:spcPct val="100000"/>
              </a:lnSpc>
            </a:pPr>
            <a:r>
              <a:rPr lang="en-US" dirty="0"/>
              <a:t>Neighbors Weighting </a:t>
            </a:r>
            <a:endParaRPr lang="en-US" dirty="0" smtClean="0"/>
          </a:p>
          <a:p>
            <a:pPr lvl="1">
              <a:lnSpc>
                <a:spcPct val="100000"/>
              </a:lnSpc>
            </a:pPr>
            <a:r>
              <a:rPr lang="en-US" dirty="0" smtClean="0"/>
              <a:t>Account </a:t>
            </a:r>
            <a:r>
              <a:rPr lang="en-US" dirty="0"/>
              <a:t>for </a:t>
            </a:r>
            <a:r>
              <a:rPr lang="en-US" dirty="0" smtClean="0"/>
              <a:t>neighbor importance using </a:t>
            </a:r>
            <a:r>
              <a:rPr lang="en-US" dirty="0"/>
              <a:t>WPPR score as a coefficient</a:t>
            </a:r>
            <a:endParaRPr lang="en-US" dirty="0" smtClean="0"/>
          </a:p>
          <a:p>
            <a:pPr>
              <a:lnSpc>
                <a:spcPct val="100000"/>
              </a:lnSpc>
            </a:pPr>
            <a:r>
              <a:rPr lang="en-US" dirty="0" smtClean="0"/>
              <a:t>Events sampler</a:t>
            </a:r>
          </a:p>
          <a:p>
            <a:pPr lvl="1">
              <a:lnSpc>
                <a:spcPct val="100000"/>
              </a:lnSpc>
            </a:pPr>
            <a:r>
              <a:rPr lang="en-US" dirty="0"/>
              <a:t>Down-sample events with respect to their </a:t>
            </a:r>
            <a:r>
              <a:rPr lang="en-US" dirty="0" smtClean="0"/>
              <a:t>importance instead of randomly</a:t>
            </a:r>
          </a:p>
          <a:p>
            <a:pPr>
              <a:lnSpc>
                <a:spcPct val="100000"/>
              </a:lnSpc>
            </a:pPr>
            <a:r>
              <a:rPr lang="en-US" dirty="0"/>
              <a:t>Chunks Overlap</a:t>
            </a:r>
            <a:endParaRPr lang="en-US" sz="900" dirty="0"/>
          </a:p>
          <a:p>
            <a:pPr lvl="1">
              <a:lnSpc>
                <a:spcPct val="100000"/>
              </a:lnSpc>
            </a:pPr>
            <a:r>
              <a:rPr lang="en-US" dirty="0" smtClean="0"/>
              <a:t>Overlapping </a:t>
            </a:r>
            <a:r>
              <a:rPr lang="en-US" dirty="0"/>
              <a:t>patient states may convey more information than </a:t>
            </a:r>
            <a:r>
              <a:rPr lang="en-US" dirty="0" smtClean="0"/>
              <a:t>disjoint ones</a:t>
            </a:r>
          </a:p>
          <a:p>
            <a:pPr>
              <a:lnSpc>
                <a:spcPct val="100000"/>
              </a:lnSpc>
            </a:pPr>
            <a:r>
              <a:rPr lang="en-US" dirty="0"/>
              <a:t>ICD9 Hierarchy</a:t>
            </a:r>
          </a:p>
          <a:p>
            <a:pPr lvl="1">
              <a:lnSpc>
                <a:spcPct val="100000"/>
              </a:lnSpc>
            </a:pPr>
            <a:r>
              <a:rPr lang="en-US" dirty="0" smtClean="0"/>
              <a:t>ICD9 codes are not equally distant to each other</a:t>
            </a:r>
          </a:p>
          <a:p>
            <a:pPr lvl="1">
              <a:lnSpc>
                <a:spcPct val="100000"/>
              </a:lnSpc>
            </a:pPr>
            <a:r>
              <a:rPr lang="en-US" dirty="0" smtClean="0"/>
              <a:t>Information should be used in the loss function &amp; neighbors final diagnoses</a:t>
            </a:r>
          </a:p>
        </p:txBody>
      </p:sp>
    </p:spTree>
    <p:extLst>
      <p:ext uri="{BB962C8B-B14F-4D97-AF65-F5344CB8AC3E}">
        <p14:creationId xmlns:p14="http://schemas.microsoft.com/office/powerpoint/2010/main" val="56681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82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Allows to exploit the temporal </a:t>
            </a:r>
            <a:r>
              <a:rPr lang="en-US" dirty="0"/>
              <a:t>dynamic behavior </a:t>
            </a:r>
            <a:r>
              <a:rPr lang="en-US" dirty="0" smtClean="0"/>
              <a:t>of a sequence</a:t>
            </a:r>
            <a:endParaRPr lang="en-US" dirty="0"/>
          </a:p>
        </p:txBody>
      </p:sp>
      <p:sp>
        <p:nvSpPr>
          <p:cNvPr id="5" name="Title 4"/>
          <p:cNvSpPr>
            <a:spLocks noGrp="1"/>
          </p:cNvSpPr>
          <p:nvPr>
            <p:ph type="title"/>
          </p:nvPr>
        </p:nvSpPr>
        <p:spPr/>
        <p:txBody>
          <a:bodyPr/>
          <a:lstStyle/>
          <a:p>
            <a:r>
              <a:rPr lang="fr-CH" dirty="0" smtClean="0"/>
              <a:t>Recurrent Neural Network</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109" y="1814145"/>
            <a:ext cx="9085780" cy="3032379"/>
          </a:xfrm>
          <a:prstGeom prst="rect">
            <a:avLst/>
          </a:prstGeom>
        </p:spPr>
      </p:pic>
      <p:sp>
        <p:nvSpPr>
          <p:cNvPr id="7" name="Content Placeholder 1"/>
          <p:cNvSpPr txBox="1">
            <a:spLocks/>
          </p:cNvSpPr>
          <p:nvPr/>
        </p:nvSpPr>
        <p:spPr>
          <a:xfrm>
            <a:off x="531288" y="4652918"/>
            <a:ext cx="11329017" cy="138374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smtClean="0"/>
              <a:t>Use-Case Examples</a:t>
            </a:r>
            <a:endParaRPr lang="en-US" sz="2400" dirty="0" smtClean="0"/>
          </a:p>
          <a:p>
            <a:r>
              <a:rPr lang="en-US" sz="2400" dirty="0" smtClean="0"/>
              <a:t>Stock Market Prediction</a:t>
            </a:r>
          </a:p>
          <a:p>
            <a:r>
              <a:rPr lang="en-US" sz="2400" dirty="0" smtClean="0"/>
              <a:t>Machine Translation</a:t>
            </a:r>
          </a:p>
        </p:txBody>
      </p:sp>
    </p:spTree>
    <p:extLst>
      <p:ext uri="{BB962C8B-B14F-4D97-AF65-F5344CB8AC3E}">
        <p14:creationId xmlns:p14="http://schemas.microsoft.com/office/powerpoint/2010/main" val="305779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smtClean="0"/>
              <a:t>Machine Learning on </a:t>
            </a:r>
            <a:r>
              <a:rPr lang="en-US" dirty="0" smtClean="0"/>
              <a:t>Evolving</a:t>
            </a:r>
            <a:r>
              <a:rPr lang="fr-CH" dirty="0" smtClean="0"/>
              <a:t> Knowledge Graph</a:t>
            </a:r>
            <a:endParaRPr lang="en-US" dirty="0"/>
          </a:p>
        </p:txBody>
      </p:sp>
      <p:sp>
        <p:nvSpPr>
          <p:cNvPr id="2" name="Content Placeholder 1"/>
          <p:cNvSpPr>
            <a:spLocks noGrp="1"/>
          </p:cNvSpPr>
          <p:nvPr>
            <p:ph idx="1"/>
          </p:nvPr>
        </p:nvSpPr>
        <p:spPr>
          <a:xfrm>
            <a:off x="531288" y="1524001"/>
            <a:ext cx="11329017" cy="4419600"/>
          </a:xfrm>
        </p:spPr>
        <p:txBody>
          <a:bodyPr/>
          <a:lstStyle/>
          <a:p>
            <a:endParaRPr lang="en-US" dirty="0" smtClean="0"/>
          </a:p>
          <a:p>
            <a:r>
              <a:rPr lang="en-US" dirty="0" smtClean="0"/>
              <a:t>How to learn from knowledge graph with a dynamic component?</a:t>
            </a:r>
          </a:p>
          <a:p>
            <a:pPr lvl="1">
              <a:buFont typeface="Wingdings" panose="05000000000000000000" pitchFamily="2" charset="2"/>
              <a:buChar char="à"/>
            </a:pPr>
            <a:r>
              <a:rPr lang="en-US" sz="2800" dirty="0" smtClean="0">
                <a:sym typeface="Wingdings" panose="05000000000000000000" pitchFamily="2" charset="2"/>
              </a:rPr>
              <a:t> Changing Knowledge Graph structure over time</a:t>
            </a:r>
          </a:p>
          <a:p>
            <a:pPr lvl="1">
              <a:buFont typeface="Wingdings" panose="05000000000000000000" pitchFamily="2" charset="2"/>
              <a:buChar char="à"/>
            </a:pPr>
            <a:r>
              <a:rPr lang="en-US" sz="2800" dirty="0" smtClean="0"/>
              <a:t> Dynamic properties in entities</a:t>
            </a:r>
          </a:p>
          <a:p>
            <a:pPr marL="274320" lvl="1" indent="0">
              <a:buNone/>
            </a:pPr>
            <a:endParaRPr lang="en-US" dirty="0" smtClean="0"/>
          </a:p>
          <a:p>
            <a:r>
              <a:rPr lang="en-US" b="1" dirty="0" smtClean="0"/>
              <a:t>Idea</a:t>
            </a:r>
            <a:r>
              <a:rPr lang="en-US" dirty="0" smtClean="0"/>
              <a:t>: 	Feed evolving entity to a Machine Learning model</a:t>
            </a:r>
            <a:br>
              <a:rPr lang="en-US" dirty="0" smtClean="0"/>
            </a:br>
            <a:r>
              <a:rPr lang="en-US" dirty="0" smtClean="0"/>
              <a:t>		as a </a:t>
            </a:r>
            <a:r>
              <a:rPr lang="en-US" b="1" dirty="0" smtClean="0"/>
              <a:t>sequence of entity states</a:t>
            </a:r>
            <a:endParaRPr lang="en-US" dirty="0"/>
          </a:p>
          <a:p>
            <a:endParaRPr lang="en-US" b="1" dirty="0" smtClean="0"/>
          </a:p>
          <a:p>
            <a:r>
              <a:rPr lang="en-US" b="1" dirty="0" smtClean="0"/>
              <a:t>Solution</a:t>
            </a:r>
            <a:r>
              <a:rPr lang="en-US" dirty="0" smtClean="0"/>
              <a:t>: 	Fusion of Graph Machine Learning and </a:t>
            </a:r>
            <a:r>
              <a:rPr lang="en-US" dirty="0"/>
              <a:t>Recurrent Neural Network</a:t>
            </a:r>
          </a:p>
          <a:p>
            <a:pPr marL="0" indent="0">
              <a:buNone/>
            </a:pPr>
            <a:endParaRPr lang="en-US" b="1" dirty="0"/>
          </a:p>
        </p:txBody>
      </p:sp>
    </p:spTree>
    <p:extLst>
      <p:ext uri="{BB962C8B-B14F-4D97-AF65-F5344CB8AC3E}">
        <p14:creationId xmlns:p14="http://schemas.microsoft.com/office/powerpoint/2010/main" val="194248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952" y="1524001"/>
            <a:ext cx="5411608" cy="2392544"/>
          </a:xfrm>
        </p:spPr>
        <p:txBody>
          <a:bodyPr/>
          <a:lstStyle/>
          <a:p>
            <a:endParaRPr lang="en-US" dirty="0" smtClean="0"/>
          </a:p>
          <a:p>
            <a:r>
              <a:rPr lang="en-US" dirty="0" smtClean="0"/>
              <a:t>Entities </a:t>
            </a:r>
            <a:r>
              <a:rPr lang="en-US" dirty="0"/>
              <a:t>and Properties:</a:t>
            </a:r>
          </a:p>
          <a:p>
            <a:pPr lvl="1"/>
            <a:r>
              <a:rPr lang="en-US" dirty="0" smtClean="0"/>
              <a:t>Client (First </a:t>
            </a:r>
            <a:r>
              <a:rPr lang="en-US" dirty="0"/>
              <a:t>name, Last name)</a:t>
            </a:r>
          </a:p>
          <a:p>
            <a:pPr lvl="1"/>
            <a:r>
              <a:rPr lang="en-US" dirty="0" smtClean="0"/>
              <a:t>Category (Name</a:t>
            </a:r>
            <a:r>
              <a:rPr lang="en-US" dirty="0"/>
              <a:t>)</a:t>
            </a:r>
          </a:p>
          <a:p>
            <a:pPr lvl="1"/>
            <a:r>
              <a:rPr lang="en-US" dirty="0" smtClean="0"/>
              <a:t>Product (Name</a:t>
            </a:r>
            <a:r>
              <a:rPr lang="en-US" dirty="0"/>
              <a:t>, Price, </a:t>
            </a:r>
            <a:r>
              <a:rPr lang="en-US" dirty="0" smtClean="0"/>
              <a:t>Properties)</a:t>
            </a:r>
            <a:endParaRPr lang="en-US" dirty="0"/>
          </a:p>
        </p:txBody>
      </p:sp>
      <p:sp>
        <p:nvSpPr>
          <p:cNvPr id="3" name="Content Placeholder 2"/>
          <p:cNvSpPr>
            <a:spLocks noGrp="1"/>
          </p:cNvSpPr>
          <p:nvPr>
            <p:ph sz="half" idx="2"/>
          </p:nvPr>
        </p:nvSpPr>
        <p:spPr>
          <a:xfrm>
            <a:off x="6248441" y="1524001"/>
            <a:ext cx="5411607" cy="3363588"/>
          </a:xfrm>
        </p:spPr>
        <p:txBody>
          <a:bodyPr/>
          <a:lstStyle/>
          <a:p>
            <a:endParaRPr lang="en-US" dirty="0" smtClean="0"/>
          </a:p>
          <a:p>
            <a:r>
              <a:rPr lang="en-US" dirty="0" smtClean="0"/>
              <a:t>Relationships:</a:t>
            </a:r>
            <a:endParaRPr lang="en-US" dirty="0"/>
          </a:p>
          <a:p>
            <a:pPr lvl="1"/>
            <a:r>
              <a:rPr lang="en-US" dirty="0"/>
              <a:t>Client – </a:t>
            </a:r>
            <a:r>
              <a:rPr lang="en-US" i="1" dirty="0"/>
              <a:t>purchased</a:t>
            </a:r>
            <a:r>
              <a:rPr lang="en-US" dirty="0"/>
              <a:t> – </a:t>
            </a:r>
            <a:r>
              <a:rPr lang="en-US" dirty="0" smtClean="0"/>
              <a:t>Product</a:t>
            </a:r>
            <a:endParaRPr lang="en-US" dirty="0"/>
          </a:p>
          <a:p>
            <a:pPr lvl="1"/>
            <a:r>
              <a:rPr lang="en-US" dirty="0"/>
              <a:t>Client – </a:t>
            </a:r>
            <a:r>
              <a:rPr lang="en-US" i="1" dirty="0" smtClean="0"/>
              <a:t>follows </a:t>
            </a:r>
            <a:r>
              <a:rPr lang="en-US" dirty="0" smtClean="0"/>
              <a:t>– Category</a:t>
            </a:r>
            <a:endParaRPr lang="en-US" dirty="0"/>
          </a:p>
          <a:p>
            <a:pPr lvl="1"/>
            <a:r>
              <a:rPr lang="en-US" dirty="0" smtClean="0"/>
              <a:t>Product </a:t>
            </a:r>
            <a:r>
              <a:rPr lang="en-US" dirty="0"/>
              <a:t>–</a:t>
            </a:r>
            <a:r>
              <a:rPr lang="en-US" dirty="0" smtClean="0"/>
              <a:t> </a:t>
            </a:r>
            <a:r>
              <a:rPr lang="en-US" i="1" dirty="0" smtClean="0"/>
              <a:t>belongs </a:t>
            </a:r>
            <a:r>
              <a:rPr lang="en-US" i="1" dirty="0"/>
              <a:t>to </a:t>
            </a:r>
            <a:r>
              <a:rPr lang="en-US" dirty="0"/>
              <a:t>–</a:t>
            </a:r>
            <a:r>
              <a:rPr lang="en-US" dirty="0" smtClean="0"/>
              <a:t> Category</a:t>
            </a:r>
            <a:endParaRPr lang="en-US" dirty="0"/>
          </a:p>
          <a:p>
            <a:pPr lvl="1"/>
            <a:r>
              <a:rPr lang="en-US" dirty="0" smtClean="0"/>
              <a:t>Product – </a:t>
            </a:r>
            <a:r>
              <a:rPr lang="en-US" i="1" dirty="0" smtClean="0"/>
              <a:t>shares property </a:t>
            </a:r>
            <a:r>
              <a:rPr lang="en-US" dirty="0" smtClean="0"/>
              <a:t>– Product</a:t>
            </a:r>
            <a:endParaRPr lang="en-US" dirty="0"/>
          </a:p>
          <a:p>
            <a:pPr lvl="1"/>
            <a:r>
              <a:rPr lang="en-US" dirty="0" smtClean="0"/>
              <a:t>Product </a:t>
            </a:r>
            <a:r>
              <a:rPr lang="en-US" dirty="0"/>
              <a:t>–</a:t>
            </a:r>
            <a:r>
              <a:rPr lang="en-US" dirty="0" smtClean="0"/>
              <a:t> </a:t>
            </a:r>
            <a:r>
              <a:rPr lang="en-US" i="1" dirty="0" smtClean="0"/>
              <a:t>has similar </a:t>
            </a:r>
            <a:r>
              <a:rPr lang="en-US" i="1" dirty="0"/>
              <a:t>price </a:t>
            </a:r>
            <a:r>
              <a:rPr lang="en-US" dirty="0"/>
              <a:t>–</a:t>
            </a:r>
            <a:r>
              <a:rPr lang="en-US" dirty="0" smtClean="0"/>
              <a:t> Product</a:t>
            </a:r>
            <a:endParaRPr lang="en-US" b="1" dirty="0"/>
          </a:p>
        </p:txBody>
      </p:sp>
      <p:sp>
        <p:nvSpPr>
          <p:cNvPr id="5" name="Title 4"/>
          <p:cNvSpPr>
            <a:spLocks noGrp="1"/>
          </p:cNvSpPr>
          <p:nvPr>
            <p:ph type="title"/>
          </p:nvPr>
        </p:nvSpPr>
        <p:spPr/>
        <p:txBody>
          <a:bodyPr/>
          <a:lstStyle/>
          <a:p>
            <a:r>
              <a:rPr lang="en-US" dirty="0" smtClean="0"/>
              <a:t>Evolving</a:t>
            </a:r>
            <a:r>
              <a:rPr lang="fr-CH" dirty="0" smtClean="0"/>
              <a:t> Knowledge Graph – </a:t>
            </a:r>
            <a:r>
              <a:rPr lang="en-US" dirty="0" smtClean="0"/>
              <a:t>Example</a:t>
            </a:r>
            <a:r>
              <a:rPr lang="fr-CH" dirty="0" smtClean="0"/>
              <a:t> </a:t>
            </a:r>
            <a:r>
              <a:rPr lang="en-US" dirty="0"/>
              <a:t>Online shop</a:t>
            </a:r>
          </a:p>
        </p:txBody>
      </p:sp>
    </p:spTree>
    <p:extLst>
      <p:ext uri="{BB962C8B-B14F-4D97-AF65-F5344CB8AC3E}">
        <p14:creationId xmlns:p14="http://schemas.microsoft.com/office/powerpoint/2010/main" val="23114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Evolving</a:t>
            </a:r>
            <a:r>
              <a:rPr lang="fr-CH" dirty="0" smtClean="0"/>
              <a:t> Knowledge Graph – </a:t>
            </a:r>
            <a:r>
              <a:rPr lang="en-US" dirty="0" smtClean="0"/>
              <a:t>Example</a:t>
            </a:r>
            <a:r>
              <a:rPr lang="fr-CH" dirty="0" smtClean="0"/>
              <a:t> </a:t>
            </a:r>
            <a:r>
              <a:rPr lang="en-US" dirty="0"/>
              <a:t>Online shop</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245" y="1641373"/>
            <a:ext cx="9735507" cy="4580113"/>
          </a:xfrm>
          <a:prstGeom prst="rect">
            <a:avLst/>
          </a:prstGeom>
        </p:spPr>
      </p:pic>
    </p:spTree>
    <p:extLst>
      <p:ext uri="{BB962C8B-B14F-4D97-AF65-F5344CB8AC3E}">
        <p14:creationId xmlns:p14="http://schemas.microsoft.com/office/powerpoint/2010/main" val="288823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Healthcare Application</a:t>
            </a:r>
            <a:endParaRPr lang="en-US" dirty="0"/>
          </a:p>
        </p:txBody>
      </p:sp>
      <p:sp>
        <p:nvSpPr>
          <p:cNvPr id="2" name="Text Placeholder 1"/>
          <p:cNvSpPr>
            <a:spLocks noGrp="1"/>
          </p:cNvSpPr>
          <p:nvPr>
            <p:ph type="body" idx="1"/>
          </p:nvPr>
        </p:nvSpPr>
        <p:spPr/>
        <p:txBody>
          <a:bodyPr/>
          <a:lstStyle/>
          <a:p>
            <a:r>
              <a:rPr lang="fr-CH" dirty="0" smtClean="0"/>
              <a:t>Dataset</a:t>
            </a:r>
            <a:endParaRPr lang="en-US" dirty="0"/>
          </a:p>
        </p:txBody>
      </p:sp>
    </p:spTree>
    <p:extLst>
      <p:ext uri="{BB962C8B-B14F-4D97-AF65-F5344CB8AC3E}">
        <p14:creationId xmlns:p14="http://schemas.microsoft.com/office/powerpoint/2010/main" val="290762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racle_Master_16x9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8" id="{89889A7B-3782-0049-A9B9-220EE8323AB8}" vid="{1BB8C564-5AD3-8144-999B-F962D80E7E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Towards Full Graph Support in Oracle DB</Template>
  <TotalTime>9361</TotalTime>
  <Words>1345</Words>
  <Application>Microsoft Office PowerPoint</Application>
  <PresentationFormat>Widescreen</PresentationFormat>
  <Paragraphs>363</Paragraphs>
  <Slides>48</Slides>
  <Notes>6</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Wingdings</vt:lpstr>
      <vt:lpstr>Oracle_Master_16x9_2018</vt:lpstr>
      <vt:lpstr>Knowledge Graph for Machine Learning</vt:lpstr>
      <vt:lpstr>Overview</vt:lpstr>
      <vt:lpstr>Background &amp;  Problem Statement</vt:lpstr>
      <vt:lpstr>Knowledge Graph</vt:lpstr>
      <vt:lpstr>Recurrent Neural Network</vt:lpstr>
      <vt:lpstr>Machine Learning on Evolving Knowledge Graph</vt:lpstr>
      <vt:lpstr>Evolving Knowledge Graph – Example Online shop</vt:lpstr>
      <vt:lpstr>Evolving Knowledge Graph – Example Online shop</vt:lpstr>
      <vt:lpstr>Healthcare Application</vt:lpstr>
      <vt:lpstr>Healthcare Dataset – Admission Point-of-View</vt:lpstr>
      <vt:lpstr>Machine Learning in Healthcare</vt:lpstr>
      <vt:lpstr>MIMIC-III</vt:lpstr>
      <vt:lpstr>MIMIC-III – Statistics</vt:lpstr>
      <vt:lpstr>MIMIC-III – Data Formation – Original</vt:lpstr>
      <vt:lpstr>MIMIC-III – Data Formation – Step 1</vt:lpstr>
      <vt:lpstr>MIMIC-III – Data Formation – Step 2</vt:lpstr>
      <vt:lpstr>MIMIC-III – Data Formation – Step 3</vt:lpstr>
      <vt:lpstr>From MIMIC-III to an Evolving Graph</vt:lpstr>
      <vt:lpstr>Baseline</vt:lpstr>
      <vt:lpstr>Baseline</vt:lpstr>
      <vt:lpstr>PowerPoint Presentation</vt:lpstr>
      <vt:lpstr>PowerPoint Presentation</vt:lpstr>
      <vt:lpstr>Baseline</vt:lpstr>
      <vt:lpstr>KG-RNN: Architecture</vt:lpstr>
      <vt:lpstr>Weighted Knowledge Graph Construction</vt:lpstr>
      <vt:lpstr>Weighted Knowledge Graph Extraction</vt:lpstr>
      <vt:lpstr>KG-RNN</vt:lpstr>
      <vt:lpstr>KG-RNN: Entity Encoder</vt:lpstr>
      <vt:lpstr>KG-RNN: Main</vt:lpstr>
      <vt:lpstr>KG-RNN: Application</vt:lpstr>
      <vt:lpstr>Weighted Knowledge Graph Construction</vt:lpstr>
      <vt:lpstr>Weighted Knowledge Graph Construction</vt:lpstr>
      <vt:lpstr>Weighted Knowledge Graph Extraction</vt:lpstr>
      <vt:lpstr>Weighted Knowledge Graph Construction</vt:lpstr>
      <vt:lpstr>KG-RNN: Entity Encoder, reminder</vt:lpstr>
      <vt:lpstr>KG-RNN: General Model</vt:lpstr>
      <vt:lpstr>KG-RNN: Adapted Model</vt:lpstr>
      <vt:lpstr>KG-RNN: Adapted Model</vt:lpstr>
      <vt:lpstr>Demo</vt:lpstr>
      <vt:lpstr>Results</vt:lpstr>
      <vt:lpstr>Quantitative Results</vt:lpstr>
      <vt:lpstr>Qualitative Results</vt:lpstr>
      <vt:lpstr>Qualitative Results</vt:lpstr>
      <vt:lpstr>Qualitative Results</vt:lpstr>
      <vt:lpstr>Concluding Remarks</vt:lpstr>
      <vt:lpstr>Conclusion</vt:lpstr>
      <vt:lpstr>Potential Improvements</vt:lpstr>
      <vt:lpstr>PowerPoint Presentation</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sungphon</dc:creator>
  <cp:lastModifiedBy>Timon Zimmermann</cp:lastModifiedBy>
  <cp:revision>1619</cp:revision>
  <dcterms:created xsi:type="dcterms:W3CDTF">2018-05-19T18:55:01Z</dcterms:created>
  <dcterms:modified xsi:type="dcterms:W3CDTF">2019-03-11T14:52:35Z</dcterms:modified>
</cp:coreProperties>
</file>